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56" r:id="rId2"/>
    <p:sldId id="321" r:id="rId3"/>
    <p:sldId id="322" r:id="rId4"/>
    <p:sldId id="323" r:id="rId5"/>
    <p:sldId id="324" r:id="rId6"/>
    <p:sldId id="348" r:id="rId7"/>
    <p:sldId id="326" r:id="rId8"/>
    <p:sldId id="328" r:id="rId9"/>
    <p:sldId id="329" r:id="rId10"/>
    <p:sldId id="330" r:id="rId11"/>
    <p:sldId id="331" r:id="rId12"/>
    <p:sldId id="332" r:id="rId13"/>
    <p:sldId id="327" r:id="rId14"/>
    <p:sldId id="333" r:id="rId15"/>
    <p:sldId id="334" r:id="rId16"/>
    <p:sldId id="349" r:id="rId17"/>
    <p:sldId id="335" r:id="rId18"/>
    <p:sldId id="337" r:id="rId19"/>
    <p:sldId id="357" r:id="rId20"/>
    <p:sldId id="339" r:id="rId21"/>
    <p:sldId id="340" r:id="rId22"/>
    <p:sldId id="350" r:id="rId23"/>
    <p:sldId id="341" r:id="rId24"/>
    <p:sldId id="351" r:id="rId25"/>
    <p:sldId id="352" r:id="rId26"/>
    <p:sldId id="343" r:id="rId27"/>
    <p:sldId id="358" r:id="rId28"/>
    <p:sldId id="345" r:id="rId29"/>
    <p:sldId id="353" r:id="rId30"/>
    <p:sldId id="355" r:id="rId31"/>
    <p:sldId id="346" r:id="rId32"/>
    <p:sldId id="354" r:id="rId33"/>
    <p:sldId id="347" r:id="rId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Univers LT Std 45 Light"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Univers LT Std 45 Light"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Univers LT Std 45 Light"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Univers LT Std 45 Light"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Univers LT Std 45 Light"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Univers LT Std 45 Light"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Univers LT Std 45 Light"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Univers LT Std 45 Light"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Univers LT Std 45 Light"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008">
          <p15:clr>
            <a:srgbClr val="A4A3A4"/>
          </p15:clr>
        </p15:guide>
        <p15:guide id="2" pos="28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A4A"/>
    <a:srgbClr val="D2ECFE"/>
    <a:srgbClr val="A3CDFB"/>
    <a:srgbClr val="EBF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86391" autoAdjust="0"/>
  </p:normalViewPr>
  <p:slideViewPr>
    <p:cSldViewPr>
      <p:cViewPr varScale="1">
        <p:scale>
          <a:sx n="86" d="100"/>
          <a:sy n="86" d="100"/>
        </p:scale>
        <p:origin x="1554" y="96"/>
      </p:cViewPr>
      <p:guideLst>
        <p:guide orient="horz" pos="1008"/>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2532" y="-90"/>
      </p:cViewPr>
      <p:guideLst>
        <p:guide orient="horz" pos="2928"/>
        <p:guide pos="2208"/>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theme" Target="theme/theme1.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viewProps" Target="viewProps.xml" Id="rId38"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presProps" Target="presProps.xml" Id="rId37" /><Relationship Type="http://schemas.openxmlformats.org/officeDocument/2006/relationships/tableStyles" Target="tableStyles.xml" Id="rId40"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handoutMaster" Target="handoutMasters/handoutMaster1.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notesMaster" Target="notesMasters/notesMaster1.xml" Id="rId35"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C347B4-BADE-5420-2F85-B287093D8525}"/>
              </a:ext>
            </a:extLst>
          </p:cNvPr>
          <p:cNvSpPr>
            <a:spLocks noGrp="1"/>
          </p:cNvSpPr>
          <p:nvPr>
            <p:ph type="hdr" sz="quarter"/>
          </p:nvPr>
        </p:nvSpPr>
        <p:spPr>
          <a:xfrm>
            <a:off x="0" y="0"/>
            <a:ext cx="3038475" cy="463550"/>
          </a:xfrm>
          <a:prstGeom prst="rect">
            <a:avLst/>
          </a:prstGeom>
        </p:spPr>
        <p:txBody>
          <a:bodyPr vert="horz" lIns="93177" tIns="46588" rIns="93177" bIns="46588"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4F0F74C-7921-5450-DBE9-B5AD7A3E9ECC}"/>
              </a:ext>
            </a:extLst>
          </p:cNvPr>
          <p:cNvSpPr>
            <a:spLocks noGrp="1"/>
          </p:cNvSpPr>
          <p:nvPr>
            <p:ph type="dt" sz="quarter" idx="1"/>
          </p:nvPr>
        </p:nvSpPr>
        <p:spPr>
          <a:xfrm>
            <a:off x="3970338" y="0"/>
            <a:ext cx="3038475" cy="463550"/>
          </a:xfrm>
          <a:prstGeom prst="rect">
            <a:avLst/>
          </a:prstGeom>
        </p:spPr>
        <p:txBody>
          <a:bodyPr vert="horz" lIns="93177" tIns="46588" rIns="93177" bIns="46588" rtlCol="0"/>
          <a:lstStyle>
            <a:lvl1pPr algn="r" eaLnBrk="1" fontAlgn="auto" hangingPunct="1">
              <a:spcBef>
                <a:spcPts val="0"/>
              </a:spcBef>
              <a:spcAft>
                <a:spcPts val="0"/>
              </a:spcAft>
              <a:defRPr sz="1200">
                <a:latin typeface="+mn-lt"/>
                <a:cs typeface="+mn-cs"/>
              </a:defRPr>
            </a:lvl1pPr>
          </a:lstStyle>
          <a:p>
            <a:pPr>
              <a:defRPr/>
            </a:pPr>
            <a:fld id="{BF1B53F4-4E4D-47F7-B524-5E808CEA8763}" type="datetimeFigureOut">
              <a:rPr lang="en-US"/>
              <a:pPr>
                <a:defRPr/>
              </a:pPr>
              <a:t>5/3/2024</a:t>
            </a:fld>
            <a:endParaRPr lang="en-US" dirty="0"/>
          </a:p>
        </p:txBody>
      </p:sp>
      <p:sp>
        <p:nvSpPr>
          <p:cNvPr id="4" name="Footer Placeholder 3">
            <a:extLst>
              <a:ext uri="{FF2B5EF4-FFF2-40B4-BE49-F238E27FC236}">
                <a16:creationId xmlns:a16="http://schemas.microsoft.com/office/drawing/2014/main" id="{D3758B21-5B39-01A0-E9B7-3D7992297277}"/>
              </a:ext>
            </a:extLst>
          </p:cNvPr>
          <p:cNvSpPr>
            <a:spLocks noGrp="1"/>
          </p:cNvSpPr>
          <p:nvPr>
            <p:ph type="ftr" sz="quarter" idx="2"/>
          </p:nvPr>
        </p:nvSpPr>
        <p:spPr>
          <a:xfrm>
            <a:off x="0" y="8831263"/>
            <a:ext cx="3038475" cy="463550"/>
          </a:xfrm>
          <a:prstGeom prst="rect">
            <a:avLst/>
          </a:prstGeom>
        </p:spPr>
        <p:txBody>
          <a:bodyPr vert="horz" lIns="93177" tIns="46588" rIns="93177" bIns="46588" rtlCol="0" anchor="b"/>
          <a:lstStyle>
            <a:lvl1pPr algn="l" eaLnBrk="1" fontAlgn="auto" hangingPunct="1">
              <a:spcBef>
                <a:spcPts val="0"/>
              </a:spcBef>
              <a:spcAft>
                <a:spcPts val="0"/>
              </a:spcAft>
              <a:defRPr sz="1200">
                <a:latin typeface="+mn-lt"/>
                <a:cs typeface="+mn-cs"/>
              </a:defRPr>
            </a:lvl1pPr>
          </a:lstStyle>
          <a:p>
            <a:pPr>
              <a:defRPr/>
            </a:pPr>
            <a:r>
              <a:rPr lang="en-US"/>
              <a:t>(#)</a:t>
            </a:r>
          </a:p>
        </p:txBody>
      </p:sp>
      <p:sp>
        <p:nvSpPr>
          <p:cNvPr id="5" name="Slide Number Placeholder 4">
            <a:extLst>
              <a:ext uri="{FF2B5EF4-FFF2-40B4-BE49-F238E27FC236}">
                <a16:creationId xmlns:a16="http://schemas.microsoft.com/office/drawing/2014/main" id="{BB6DDD72-7A76-7F45-D086-1AC1A3475D08}"/>
              </a:ext>
            </a:extLst>
          </p:cNvPr>
          <p:cNvSpPr>
            <a:spLocks noGrp="1"/>
          </p:cNvSpPr>
          <p:nvPr>
            <p:ph type="sldNum" sz="quarter" idx="3"/>
          </p:nvPr>
        </p:nvSpPr>
        <p:spPr>
          <a:xfrm>
            <a:off x="3970338" y="8831263"/>
            <a:ext cx="3038475" cy="463550"/>
          </a:xfrm>
          <a:prstGeom prst="rect">
            <a:avLst/>
          </a:prstGeom>
        </p:spPr>
        <p:txBody>
          <a:bodyPr vert="horz" wrap="square" lIns="93177" tIns="46588" rIns="93177" bIns="46588"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355004E-381B-4699-B2BF-33388A4553E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577544-BCC2-7B24-C0DC-E71C7818C5E9}"/>
              </a:ext>
            </a:extLst>
          </p:cNvPr>
          <p:cNvSpPr>
            <a:spLocks noGrp="1"/>
          </p:cNvSpPr>
          <p:nvPr>
            <p:ph type="hdr" sz="quarter"/>
          </p:nvPr>
        </p:nvSpPr>
        <p:spPr>
          <a:xfrm>
            <a:off x="0" y="0"/>
            <a:ext cx="3038475" cy="463550"/>
          </a:xfrm>
          <a:prstGeom prst="rect">
            <a:avLst/>
          </a:prstGeom>
        </p:spPr>
        <p:txBody>
          <a:bodyPr vert="horz" lIns="93177" tIns="46588" rIns="93177" bIns="46588"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B9FCF9F-E06A-32E0-A8E6-EB4B1AC4A016}"/>
              </a:ext>
            </a:extLst>
          </p:cNvPr>
          <p:cNvSpPr>
            <a:spLocks noGrp="1"/>
          </p:cNvSpPr>
          <p:nvPr>
            <p:ph type="dt" idx="1"/>
          </p:nvPr>
        </p:nvSpPr>
        <p:spPr>
          <a:xfrm>
            <a:off x="3970338" y="0"/>
            <a:ext cx="3038475" cy="463550"/>
          </a:xfrm>
          <a:prstGeom prst="rect">
            <a:avLst/>
          </a:prstGeom>
        </p:spPr>
        <p:txBody>
          <a:bodyPr vert="horz" lIns="93177" tIns="46588" rIns="93177" bIns="46588" rtlCol="0"/>
          <a:lstStyle>
            <a:lvl1pPr algn="r" eaLnBrk="1" fontAlgn="auto" hangingPunct="1">
              <a:spcBef>
                <a:spcPts val="0"/>
              </a:spcBef>
              <a:spcAft>
                <a:spcPts val="0"/>
              </a:spcAft>
              <a:defRPr sz="1200">
                <a:latin typeface="+mn-lt"/>
                <a:cs typeface="+mn-cs"/>
              </a:defRPr>
            </a:lvl1pPr>
          </a:lstStyle>
          <a:p>
            <a:pPr>
              <a:defRPr/>
            </a:pPr>
            <a:fld id="{4B712092-882E-4CA3-9441-042DAFCA1B0E}" type="datetimeFigureOut">
              <a:rPr lang="en-US"/>
              <a:pPr>
                <a:defRPr/>
              </a:pPr>
              <a:t>5/3/2024</a:t>
            </a:fld>
            <a:endParaRPr lang="en-US" dirty="0"/>
          </a:p>
        </p:txBody>
      </p:sp>
      <p:sp>
        <p:nvSpPr>
          <p:cNvPr id="4" name="Slide Image Placeholder 3">
            <a:extLst>
              <a:ext uri="{FF2B5EF4-FFF2-40B4-BE49-F238E27FC236}">
                <a16:creationId xmlns:a16="http://schemas.microsoft.com/office/drawing/2014/main" id="{3B3E7C80-8F77-5C5B-C223-B078782C77FD}"/>
              </a:ext>
            </a:extLst>
          </p:cNvPr>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7" tIns="46588" rIns="93177" bIns="46588" rtlCol="0" anchor="ctr"/>
          <a:lstStyle/>
          <a:p>
            <a:pPr lvl="0"/>
            <a:endParaRPr lang="en-US" noProof="0" dirty="0"/>
          </a:p>
        </p:txBody>
      </p:sp>
      <p:sp>
        <p:nvSpPr>
          <p:cNvPr id="5" name="Notes Placeholder 4">
            <a:extLst>
              <a:ext uri="{FF2B5EF4-FFF2-40B4-BE49-F238E27FC236}">
                <a16:creationId xmlns:a16="http://schemas.microsoft.com/office/drawing/2014/main" id="{AF6DFE9C-5FD8-A610-FA2C-7765C9D1B6B4}"/>
              </a:ext>
            </a:extLst>
          </p:cNvPr>
          <p:cNvSpPr>
            <a:spLocks noGrp="1"/>
          </p:cNvSpPr>
          <p:nvPr>
            <p:ph type="body" sz="quarter" idx="3"/>
          </p:nvPr>
        </p:nvSpPr>
        <p:spPr>
          <a:xfrm>
            <a:off x="701675" y="4416425"/>
            <a:ext cx="5607050" cy="4181475"/>
          </a:xfrm>
          <a:prstGeom prst="rect">
            <a:avLst/>
          </a:prstGeom>
        </p:spPr>
        <p:txBody>
          <a:bodyPr vert="horz" lIns="93177" tIns="46588" rIns="93177" bIns="4658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B3975F4-19AD-CC30-01FF-0D8158BE1C8D}"/>
              </a:ext>
            </a:extLst>
          </p:cNvPr>
          <p:cNvSpPr>
            <a:spLocks noGrp="1"/>
          </p:cNvSpPr>
          <p:nvPr>
            <p:ph type="ftr" sz="quarter" idx="4"/>
          </p:nvPr>
        </p:nvSpPr>
        <p:spPr>
          <a:xfrm>
            <a:off x="0" y="8831263"/>
            <a:ext cx="3038475" cy="463550"/>
          </a:xfrm>
          <a:prstGeom prst="rect">
            <a:avLst/>
          </a:prstGeom>
        </p:spPr>
        <p:txBody>
          <a:bodyPr vert="horz" lIns="93177" tIns="46588" rIns="93177" bIns="46588" rtlCol="0" anchor="b"/>
          <a:lstStyle>
            <a:lvl1pPr algn="l" eaLnBrk="1" fontAlgn="auto" hangingPunct="1">
              <a:spcBef>
                <a:spcPts val="0"/>
              </a:spcBef>
              <a:spcAft>
                <a:spcPts val="0"/>
              </a:spcAft>
              <a:defRPr sz="1200">
                <a:latin typeface="+mn-lt"/>
                <a:cs typeface="+mn-cs"/>
              </a:defRPr>
            </a:lvl1pPr>
          </a:lstStyle>
          <a:p>
            <a:pPr>
              <a:defRPr/>
            </a:pPr>
            <a:r>
              <a:rPr lang="en-US"/>
              <a:t>(#)</a:t>
            </a:r>
          </a:p>
        </p:txBody>
      </p:sp>
      <p:sp>
        <p:nvSpPr>
          <p:cNvPr id="7" name="Slide Number Placeholder 6">
            <a:extLst>
              <a:ext uri="{FF2B5EF4-FFF2-40B4-BE49-F238E27FC236}">
                <a16:creationId xmlns:a16="http://schemas.microsoft.com/office/drawing/2014/main" id="{8EB0A6D3-4A94-A028-5905-4C91B25F3C4E}"/>
              </a:ext>
            </a:extLst>
          </p:cNvPr>
          <p:cNvSpPr>
            <a:spLocks noGrp="1"/>
          </p:cNvSpPr>
          <p:nvPr>
            <p:ph type="sldNum" sz="quarter" idx="5"/>
          </p:nvPr>
        </p:nvSpPr>
        <p:spPr>
          <a:xfrm>
            <a:off x="3970338" y="8831263"/>
            <a:ext cx="3038475" cy="463550"/>
          </a:xfrm>
          <a:prstGeom prst="rect">
            <a:avLst/>
          </a:prstGeom>
        </p:spPr>
        <p:txBody>
          <a:bodyPr vert="horz" wrap="square" lIns="93177" tIns="46588" rIns="93177" bIns="46588"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6E032200-7C24-48B3-91EE-32DE10B3A6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E1EA61D8-28E7-FDEF-B213-0531A24303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17500"/>
            <a:ext cx="3657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0"/>
          </p:nvPr>
        </p:nvSpPr>
        <p:spPr>
          <a:xfrm>
            <a:off x="443948" y="1600200"/>
            <a:ext cx="8305800" cy="4114800"/>
          </a:xfrm>
        </p:spPr>
        <p:txBody>
          <a:bodyPr/>
          <a:lstStyle>
            <a:lvl1pPr marL="0" indent="0" algn="l">
              <a:buNone/>
              <a:defRPr sz="2400">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3" name="Slide Number Placeholder 1">
            <a:extLst>
              <a:ext uri="{FF2B5EF4-FFF2-40B4-BE49-F238E27FC236}">
                <a16:creationId xmlns:a16="http://schemas.microsoft.com/office/drawing/2014/main" id="{5844E6E3-C1BA-4A2D-947F-258EBB0BB2F4}"/>
              </a:ext>
            </a:extLst>
          </p:cNvPr>
          <p:cNvSpPr>
            <a:spLocks noGrp="1"/>
          </p:cNvSpPr>
          <p:nvPr>
            <p:ph type="sldNum" sz="quarter" idx="11"/>
          </p:nvPr>
        </p:nvSpPr>
        <p:spPr/>
        <p:txBody>
          <a:bodyPr/>
          <a:lstStyle>
            <a:lvl1pPr>
              <a:defRPr smtClean="0"/>
            </a:lvl1pPr>
          </a:lstStyle>
          <a:p>
            <a:pPr>
              <a:defRPr/>
            </a:pPr>
            <a:fld id="{750F9D07-93A2-40B4-822F-A3788262CFB4}" type="slidenum">
              <a:rPr lang="en-US" altLang="en-US"/>
              <a:pPr>
                <a:defRPr/>
              </a:pPr>
              <a:t>‹#›</a:t>
            </a:fld>
            <a:endParaRPr lang="en-US" altLang="en-US"/>
          </a:p>
        </p:txBody>
      </p:sp>
    </p:spTree>
    <p:extLst>
      <p:ext uri="{BB962C8B-B14F-4D97-AF65-F5344CB8AC3E}">
        <p14:creationId xmlns:p14="http://schemas.microsoft.com/office/powerpoint/2010/main" val="253143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803D05-9BE6-8DF5-50AF-988AEBF567E9}"/>
              </a:ext>
            </a:extLst>
          </p:cNvPr>
          <p:cNvSpPr/>
          <p:nvPr userDrawn="1"/>
        </p:nvSpPr>
        <p:spPr>
          <a:xfrm>
            <a:off x="0" y="0"/>
            <a:ext cx="9144000" cy="1219200"/>
          </a:xfrm>
          <a:prstGeom prst="rect">
            <a:avLst/>
          </a:prstGeom>
          <a:solidFill>
            <a:srgbClr val="0A3A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457200" y="0"/>
            <a:ext cx="8229600" cy="1219200"/>
          </a:xfrm>
          <a:prstGeom prst="rect">
            <a:avLst/>
          </a:prstGeom>
          <a:noFill/>
          <a:ln>
            <a:noFill/>
          </a:ln>
        </p:spPr>
        <p:txBody>
          <a:bodyPr anchor="ctr">
            <a:normAutofit/>
          </a:bodyPr>
          <a:lstStyle>
            <a:lvl1pPr>
              <a:defRPr lang="en-US" sz="3200" b="1" dirty="0">
                <a:solidFill>
                  <a:schemeClr val="bg1"/>
                </a:solidFill>
                <a:latin typeface="Calibri" panose="020F0502020204030204" pitchFamily="34" charset="0"/>
                <a:cs typeface="Calibri" panose="020F0502020204030204" pitchFamily="34" charset="0"/>
              </a:defRPr>
            </a:lvl1pPr>
          </a:lstStyle>
          <a:p>
            <a:pPr lvl="0"/>
            <a:r>
              <a:rPr lang="en-US" dirty="0"/>
              <a:t>Click to edit Master title style</a:t>
            </a:r>
          </a:p>
        </p:txBody>
      </p:sp>
      <p:sp>
        <p:nvSpPr>
          <p:cNvPr id="3" name="Content Placeholder 2"/>
          <p:cNvSpPr>
            <a:spLocks noGrp="1"/>
          </p:cNvSpPr>
          <p:nvPr>
            <p:ph idx="1"/>
          </p:nvPr>
        </p:nvSpPr>
        <p:spPr/>
        <p:txBody>
          <a:bodyPr>
            <a:normAutofit/>
          </a:bodyPr>
          <a:lstStyle>
            <a:lvl1pPr>
              <a:lnSpc>
                <a:spcPct val="100000"/>
              </a:lnSpc>
              <a:spcAft>
                <a:spcPts val="600"/>
              </a:spcAft>
              <a:buClr>
                <a:srgbClr val="C00000"/>
              </a:buClr>
              <a:defRPr sz="2600">
                <a:latin typeface="Calibri" panose="020F0502020204030204" pitchFamily="34" charset="0"/>
                <a:cs typeface="Calibri" panose="020F0502020204030204" pitchFamily="34" charset="0"/>
              </a:defRPr>
            </a:lvl1pPr>
            <a:lvl2pPr marL="742950" indent="-285750">
              <a:lnSpc>
                <a:spcPct val="100000"/>
              </a:lnSpc>
              <a:spcAft>
                <a:spcPts val="600"/>
              </a:spcAft>
              <a:buClr>
                <a:srgbClr val="C00000"/>
              </a:buClr>
              <a:buFont typeface="Univers LT Std 45 Light" pitchFamily="34" charset="0"/>
              <a:buChar char="‐"/>
              <a:defRPr sz="2200">
                <a:latin typeface="Calibri" panose="020F0502020204030204" pitchFamily="34" charset="0"/>
                <a:cs typeface="Calibri" panose="020F0502020204030204" pitchFamily="34" charset="0"/>
              </a:defRPr>
            </a:lvl2pPr>
            <a:lvl3pPr>
              <a:lnSpc>
                <a:spcPct val="100000"/>
              </a:lnSpc>
              <a:spcAft>
                <a:spcPts val="600"/>
              </a:spcAft>
              <a:buClr>
                <a:srgbClr val="C00000"/>
              </a:buClr>
              <a:defRPr sz="1800">
                <a:latin typeface="Calibri" panose="020F0502020204030204" pitchFamily="34" charset="0"/>
                <a:cs typeface="Calibri" panose="020F0502020204030204" pitchFamily="34" charset="0"/>
              </a:defRPr>
            </a:lvl3pPr>
            <a:lvl4pPr>
              <a:lnSpc>
                <a:spcPct val="100000"/>
              </a:lnSpc>
              <a:spcAft>
                <a:spcPts val="600"/>
              </a:spcAft>
              <a:buClr>
                <a:srgbClr val="C00000"/>
              </a:buClr>
              <a:defRPr sz="1600">
                <a:latin typeface="Calibri" panose="020F0502020204030204" pitchFamily="34" charset="0"/>
                <a:cs typeface="Calibri" panose="020F0502020204030204" pitchFamily="34" charset="0"/>
              </a:defRPr>
            </a:lvl4pPr>
            <a:lvl5pPr>
              <a:lnSpc>
                <a:spcPct val="100000"/>
              </a:lnSpc>
              <a:spcAft>
                <a:spcPts val="600"/>
              </a:spcAft>
              <a:buClr>
                <a:srgbClr val="C00000"/>
              </a:buCl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ED997286-28D7-ED57-CA3E-F0926ADD7764}"/>
              </a:ext>
            </a:extLst>
          </p:cNvPr>
          <p:cNvSpPr>
            <a:spLocks noGrp="1"/>
          </p:cNvSpPr>
          <p:nvPr>
            <p:ph type="sldNum" sz="quarter" idx="10"/>
          </p:nvPr>
        </p:nvSpPr>
        <p:spPr/>
        <p:txBody>
          <a:bodyPr/>
          <a:lstStyle>
            <a:lvl1pPr>
              <a:defRPr smtClean="0"/>
            </a:lvl1pPr>
          </a:lstStyle>
          <a:p>
            <a:pPr>
              <a:defRPr/>
            </a:pPr>
            <a:fld id="{0AE63BF1-BDFE-4B8D-BE1B-F30A985E3D75}" type="slidenum">
              <a:rPr lang="en-US" altLang="en-US"/>
              <a:pPr>
                <a:defRPr/>
              </a:pPr>
              <a:t>‹#›</a:t>
            </a:fld>
            <a:endParaRPr lang="en-US" altLang="en-US"/>
          </a:p>
        </p:txBody>
      </p:sp>
    </p:spTree>
    <p:extLst>
      <p:ext uri="{BB962C8B-B14F-4D97-AF65-F5344CB8AC3E}">
        <p14:creationId xmlns:p14="http://schemas.microsoft.com/office/powerpoint/2010/main" val="2516951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975" y="457200"/>
            <a:ext cx="8229600" cy="5651500"/>
          </a:xfrm>
        </p:spPr>
        <p:txBody>
          <a:bodyPr>
            <a:normAutofit/>
          </a:bodyPr>
          <a:lstStyle>
            <a:lvl1pPr>
              <a:lnSpc>
                <a:spcPct val="100000"/>
              </a:lnSpc>
              <a:spcAft>
                <a:spcPts val="600"/>
              </a:spcAft>
              <a:buClr>
                <a:srgbClr val="C00000"/>
              </a:buClr>
              <a:defRPr sz="2600">
                <a:latin typeface="Calibri" panose="020F0502020204030204" pitchFamily="34" charset="0"/>
                <a:cs typeface="Calibri" panose="020F0502020204030204" pitchFamily="34" charset="0"/>
              </a:defRPr>
            </a:lvl1pPr>
            <a:lvl2pPr marL="742950" indent="-285750">
              <a:lnSpc>
                <a:spcPct val="100000"/>
              </a:lnSpc>
              <a:spcAft>
                <a:spcPts val="600"/>
              </a:spcAft>
              <a:buClr>
                <a:srgbClr val="C00000"/>
              </a:buClr>
              <a:buFont typeface="Univers LT Std 45 Light" pitchFamily="34" charset="0"/>
              <a:buChar char="‐"/>
              <a:defRPr sz="2200">
                <a:latin typeface="Calibri" panose="020F0502020204030204" pitchFamily="34" charset="0"/>
                <a:cs typeface="Calibri" panose="020F0502020204030204" pitchFamily="34" charset="0"/>
              </a:defRPr>
            </a:lvl2pPr>
            <a:lvl3pPr>
              <a:lnSpc>
                <a:spcPct val="100000"/>
              </a:lnSpc>
              <a:spcAft>
                <a:spcPts val="600"/>
              </a:spcAft>
              <a:buClr>
                <a:srgbClr val="C00000"/>
              </a:buClr>
              <a:defRPr sz="1800">
                <a:latin typeface="Calibri" panose="020F0502020204030204" pitchFamily="34" charset="0"/>
                <a:cs typeface="Calibri" panose="020F0502020204030204" pitchFamily="34" charset="0"/>
              </a:defRPr>
            </a:lvl3pPr>
            <a:lvl4pPr>
              <a:lnSpc>
                <a:spcPct val="100000"/>
              </a:lnSpc>
              <a:spcAft>
                <a:spcPts val="600"/>
              </a:spcAft>
              <a:buClr>
                <a:srgbClr val="C00000"/>
              </a:buClr>
              <a:defRPr sz="1600">
                <a:latin typeface="Calibri" panose="020F0502020204030204" pitchFamily="34" charset="0"/>
                <a:cs typeface="Calibri" panose="020F0502020204030204" pitchFamily="34" charset="0"/>
              </a:defRPr>
            </a:lvl4pPr>
            <a:lvl5pPr>
              <a:lnSpc>
                <a:spcPct val="100000"/>
              </a:lnSpc>
              <a:spcAft>
                <a:spcPts val="600"/>
              </a:spcAft>
              <a:buClr>
                <a:srgbClr val="C00000"/>
              </a:buCl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2">
            <a:extLst>
              <a:ext uri="{FF2B5EF4-FFF2-40B4-BE49-F238E27FC236}">
                <a16:creationId xmlns:a16="http://schemas.microsoft.com/office/drawing/2014/main" id="{6283A7E2-0959-DBF5-3DE0-248874B60087}"/>
              </a:ext>
            </a:extLst>
          </p:cNvPr>
          <p:cNvSpPr>
            <a:spLocks noGrp="1"/>
          </p:cNvSpPr>
          <p:nvPr>
            <p:ph type="sldNum" sz="quarter" idx="10"/>
          </p:nvPr>
        </p:nvSpPr>
        <p:spPr/>
        <p:txBody>
          <a:bodyPr/>
          <a:lstStyle>
            <a:lvl1pPr>
              <a:defRPr/>
            </a:lvl1pPr>
          </a:lstStyle>
          <a:p>
            <a:pPr>
              <a:defRPr/>
            </a:pPr>
            <a:fld id="{89AB88A3-8132-4821-AD33-8B5AD3901862}" type="slidenum">
              <a:rPr lang="en-US" altLang="en-US"/>
              <a:pPr>
                <a:defRPr/>
              </a:pPr>
              <a:t>‹#›</a:t>
            </a:fld>
            <a:endParaRPr lang="en-US" altLang="en-US"/>
          </a:p>
        </p:txBody>
      </p:sp>
    </p:spTree>
    <p:extLst>
      <p:ext uri="{BB962C8B-B14F-4D97-AF65-F5344CB8AC3E}">
        <p14:creationId xmlns:p14="http://schemas.microsoft.com/office/powerpoint/2010/main" val="104333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4A9930-7DFE-D785-07FF-2D04CC8F7193}"/>
              </a:ext>
            </a:extLst>
          </p:cNvPr>
          <p:cNvSpPr/>
          <p:nvPr userDrawn="1"/>
        </p:nvSpPr>
        <p:spPr>
          <a:xfrm>
            <a:off x="3175" y="1898650"/>
            <a:ext cx="9144000" cy="167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3" name="Straight Connector 2">
            <a:extLst>
              <a:ext uri="{FF2B5EF4-FFF2-40B4-BE49-F238E27FC236}">
                <a16:creationId xmlns:a16="http://schemas.microsoft.com/office/drawing/2014/main" id="{EECD72DE-5853-633D-1618-E0A845C5310C}"/>
              </a:ext>
            </a:extLst>
          </p:cNvPr>
          <p:cNvCxnSpPr/>
          <p:nvPr userDrawn="1"/>
        </p:nvCxnSpPr>
        <p:spPr>
          <a:xfrm>
            <a:off x="-11113" y="3657600"/>
            <a:ext cx="9144001" cy="0"/>
          </a:xfrm>
          <a:prstGeom prst="line">
            <a:avLst/>
          </a:prstGeom>
          <a:ln>
            <a:solidFill>
              <a:srgbClr val="A3CDFB"/>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CF2BEA1-D00F-3906-51E9-33C3419E0C75}"/>
              </a:ext>
            </a:extLst>
          </p:cNvPr>
          <p:cNvCxnSpPr/>
          <p:nvPr userDrawn="1"/>
        </p:nvCxnSpPr>
        <p:spPr>
          <a:xfrm>
            <a:off x="-11113" y="1828800"/>
            <a:ext cx="9144001" cy="0"/>
          </a:xfrm>
          <a:prstGeom prst="line">
            <a:avLst/>
          </a:prstGeom>
          <a:ln>
            <a:solidFill>
              <a:srgbClr val="A3CDFB"/>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1"/>
          </p:nvPr>
        </p:nvSpPr>
        <p:spPr>
          <a:xfrm>
            <a:off x="0" y="1905000"/>
            <a:ext cx="9144000" cy="1676400"/>
          </a:xfrm>
          <a:solidFill>
            <a:srgbClr val="0A3A4A"/>
          </a:solidFill>
        </p:spPr>
        <p:txBody>
          <a:bodyPr anchor="ctr"/>
          <a:lstStyle>
            <a:lvl1pPr marL="0" indent="0" algn="ctr">
              <a:lnSpc>
                <a:spcPct val="100000"/>
              </a:lnSpc>
              <a:buNone/>
              <a:defRPr sz="40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5" name="Slide Number Placeholder 4">
            <a:extLst>
              <a:ext uri="{FF2B5EF4-FFF2-40B4-BE49-F238E27FC236}">
                <a16:creationId xmlns:a16="http://schemas.microsoft.com/office/drawing/2014/main" id="{B8F0AAF2-BAD3-4070-CEA1-5929FDF67DA3}"/>
              </a:ext>
            </a:extLst>
          </p:cNvPr>
          <p:cNvSpPr>
            <a:spLocks noGrp="1"/>
          </p:cNvSpPr>
          <p:nvPr>
            <p:ph type="sldNum" sz="quarter" idx="12"/>
          </p:nvPr>
        </p:nvSpPr>
        <p:spPr>
          <a:ln>
            <a:solidFill>
              <a:srgbClr val="A3CDFB"/>
            </a:solidFill>
          </a:ln>
        </p:spPr>
        <p:txBody>
          <a:bodyPr/>
          <a:lstStyle>
            <a:lvl1pPr>
              <a:defRPr smtClean="0"/>
            </a:lvl1pPr>
          </a:lstStyle>
          <a:p>
            <a:pPr>
              <a:defRPr/>
            </a:pPr>
            <a:fld id="{A7717733-9438-4E9A-AA23-E9EC351DCA72}" type="slidenum">
              <a:rPr lang="en-US" altLang="en-US"/>
              <a:pPr>
                <a:defRPr/>
              </a:pPr>
              <a:t>‹#›</a:t>
            </a:fld>
            <a:endParaRPr lang="en-US" altLang="en-US"/>
          </a:p>
        </p:txBody>
      </p:sp>
    </p:spTree>
    <p:extLst>
      <p:ext uri="{BB962C8B-B14F-4D97-AF65-F5344CB8AC3E}">
        <p14:creationId xmlns:p14="http://schemas.microsoft.com/office/powerpoint/2010/main" val="332166998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50000">
              <a:srgbClr val="FFFFFF"/>
            </a:gs>
            <a:gs pos="100000">
              <a:srgbClr val="EBF7FF"/>
            </a:gs>
          </a:gsLst>
          <a:lin ang="5400000"/>
        </a:gra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BAD3B9DF-DDE3-9886-8030-0F5ACC20CE2B}"/>
              </a:ext>
            </a:extLst>
          </p:cNvPr>
          <p:cNvSpPr>
            <a:spLocks noGrp="1"/>
          </p:cNvSpPr>
          <p:nvPr>
            <p:ph type="body" idx="1"/>
          </p:nvPr>
        </p:nvSpPr>
        <p:spPr bwMode="auto">
          <a:xfrm>
            <a:off x="434975" y="15827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aphicFrame>
        <p:nvGraphicFramePr>
          <p:cNvPr id="2" name="Table 1">
            <a:extLst>
              <a:ext uri="{FF2B5EF4-FFF2-40B4-BE49-F238E27FC236}">
                <a16:creationId xmlns:a16="http://schemas.microsoft.com/office/drawing/2014/main" id="{E666684D-7EEA-CC12-6CDC-9DD8F51229EC}"/>
              </a:ext>
            </a:extLst>
          </p:cNvPr>
          <p:cNvGraphicFramePr>
            <a:graphicFrameLocks noGrp="1"/>
          </p:cNvGraphicFramePr>
          <p:nvPr>
            <p:extLst>
              <p:ext uri="{D42A27DB-BD31-4B8C-83A1-F6EECF244321}">
                <p14:modId xmlns:p14="http://schemas.microsoft.com/office/powerpoint/2010/main" val="3606753770"/>
              </p:ext>
            </p:extLst>
          </p:nvPr>
        </p:nvGraphicFramePr>
        <p:xfrm>
          <a:off x="457200" y="6324602"/>
          <a:ext cx="8229600" cy="411166"/>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13201">
                <a:tc>
                  <a:txBody>
                    <a:bodyPr/>
                    <a:lstStyle/>
                    <a:p>
                      <a:r>
                        <a:rPr lang="en-US" sz="1100" b="1" dirty="0">
                          <a:solidFill>
                            <a:schemeClr val="tx1"/>
                          </a:solidFill>
                        </a:rPr>
                        <a:t>800.727.1941</a:t>
                      </a:r>
                      <a:r>
                        <a:rPr lang="en-US" sz="1100" dirty="0"/>
                        <a:t> | </a:t>
                      </a:r>
                      <a:r>
                        <a:rPr lang="en-US" sz="1100" b="1" dirty="0">
                          <a:solidFill>
                            <a:srgbClr val="C00000"/>
                          </a:solidFill>
                        </a:rPr>
                        <a:t>dwmlaw.com</a:t>
                      </a:r>
                    </a:p>
                  </a:txBody>
                  <a:tcPr marL="0" marR="0" marT="45563" marB="0">
                    <a:lnT w="12700" cap="flat" cmpd="sng" algn="ctr">
                      <a:solidFill>
                        <a:srgbClr val="0A3A4A"/>
                      </a:solidFill>
                      <a:prstDash val="solid"/>
                      <a:round/>
                      <a:headEnd type="none" w="med" len="med"/>
                      <a:tailEnd type="none" w="med" len="med"/>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latin typeface="Univers LT Std 45 Light" pitchFamily="34" charset="0"/>
                      </a:endParaRPr>
                    </a:p>
                  </a:txBody>
                  <a:tcPr marL="0" marR="0" marT="45563" marB="0">
                    <a:lnT w="12700" cap="flat" cmpd="sng" algn="ctr">
                      <a:solidFill>
                        <a:srgbClr val="0A3A4A"/>
                      </a:solidFill>
                      <a:prstDash val="solid"/>
                      <a:round/>
                      <a:headEnd type="none" w="med" len="med"/>
                      <a:tailEnd type="none" w="med" len="med"/>
                    </a:lnT>
                  </a:tcPr>
                </a:tc>
                <a:extLst>
                  <a:ext uri="{0D108BD9-81ED-4DB2-BD59-A6C34878D82A}">
                    <a16:rowId xmlns:a16="http://schemas.microsoft.com/office/drawing/2014/main" val="10000"/>
                  </a:ext>
                </a:extLst>
              </a:tr>
              <a:tr h="197962">
                <a:tc>
                  <a:txBody>
                    <a:bodyPr/>
                    <a:lstStyle/>
                    <a:p>
                      <a:r>
                        <a:rPr lang="en-US" sz="800" dirty="0"/>
                        <a:t>Copyright 2024 Drummond Woodsum. All rights expressly reserved.</a:t>
                      </a:r>
                      <a:endParaRPr lang="en-US" sz="800" dirty="0">
                        <a:solidFill>
                          <a:schemeClr val="tx2"/>
                        </a:solidFill>
                      </a:endParaRPr>
                    </a:p>
                  </a:txBody>
                  <a:tcPr marL="0" marR="0" marT="45563" marB="0"/>
                </a:tc>
                <a:tc>
                  <a:txBody>
                    <a:bodyPr/>
                    <a:lstStyle/>
                    <a:p>
                      <a:pPr algn="r"/>
                      <a:endParaRPr lang="en-US" sz="1000" dirty="0">
                        <a:solidFill>
                          <a:schemeClr val="accent2"/>
                        </a:solidFill>
                        <a:latin typeface="Univers LT Std 45 Light" pitchFamily="34" charset="0"/>
                      </a:endParaRPr>
                    </a:p>
                  </a:txBody>
                  <a:tcPr marL="0" marR="0" marT="45563" marB="0"/>
                </a:tc>
                <a:extLst>
                  <a:ext uri="{0D108BD9-81ED-4DB2-BD59-A6C34878D82A}">
                    <a16:rowId xmlns:a16="http://schemas.microsoft.com/office/drawing/2014/main" val="10001"/>
                  </a:ext>
                </a:extLst>
              </a:tr>
            </a:tbl>
          </a:graphicData>
        </a:graphic>
      </p:graphicFrame>
      <p:sp>
        <p:nvSpPr>
          <p:cNvPr id="3" name="Slide Number Placeholder 2">
            <a:extLst>
              <a:ext uri="{FF2B5EF4-FFF2-40B4-BE49-F238E27FC236}">
                <a16:creationId xmlns:a16="http://schemas.microsoft.com/office/drawing/2014/main" id="{26A99B47-43E2-BA6B-39C5-97BBA43684FA}"/>
              </a:ext>
            </a:extLst>
          </p:cNvPr>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3C3C3C"/>
                </a:solidFill>
              </a:defRPr>
            </a:lvl1pPr>
          </a:lstStyle>
          <a:p>
            <a:pPr>
              <a:defRPr/>
            </a:pPr>
            <a:fld id="{C10CCAD3-E962-45BB-A1B2-95505CDB4F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6" r:id="rId3"/>
    <p:sldLayoutId id="2147483979" r:id="rId4"/>
  </p:sldLayoutIdLst>
  <p:hf hdr="0" ftr="0" dt="0"/>
  <p:txStyles>
    <p:titleStyle>
      <a:lvl1pPr algn="ctr" rtl="0" eaLnBrk="0" fontAlgn="base" hangingPunct="0">
        <a:spcBef>
          <a:spcPct val="0"/>
        </a:spcBef>
        <a:spcAft>
          <a:spcPct val="0"/>
        </a:spcAft>
        <a:defRPr lang="en-US" altLang="en-US" sz="3000" b="1" kern="1200" dirty="0">
          <a:solidFill>
            <a:schemeClr val="tx1"/>
          </a:solidFill>
          <a:latin typeface="+mn-lt"/>
          <a:ea typeface="+mj-ea"/>
          <a:cs typeface="+mj-cs"/>
        </a:defRPr>
      </a:lvl1pPr>
      <a:lvl2pPr algn="ctr" rtl="0" eaLnBrk="0" fontAlgn="base" hangingPunct="0">
        <a:spcBef>
          <a:spcPct val="0"/>
        </a:spcBef>
        <a:spcAft>
          <a:spcPct val="0"/>
        </a:spcAft>
        <a:defRPr sz="3000" b="1">
          <a:solidFill>
            <a:schemeClr val="tx1"/>
          </a:solidFill>
          <a:latin typeface="Univers LT Std 45 Light" pitchFamily="34" charset="0"/>
        </a:defRPr>
      </a:lvl2pPr>
      <a:lvl3pPr algn="ctr" rtl="0" eaLnBrk="0" fontAlgn="base" hangingPunct="0">
        <a:spcBef>
          <a:spcPct val="0"/>
        </a:spcBef>
        <a:spcAft>
          <a:spcPct val="0"/>
        </a:spcAft>
        <a:defRPr sz="3000" b="1">
          <a:solidFill>
            <a:schemeClr val="tx1"/>
          </a:solidFill>
          <a:latin typeface="Univers LT Std 45 Light" pitchFamily="34" charset="0"/>
        </a:defRPr>
      </a:lvl3pPr>
      <a:lvl4pPr algn="ctr" rtl="0" eaLnBrk="0" fontAlgn="base" hangingPunct="0">
        <a:spcBef>
          <a:spcPct val="0"/>
        </a:spcBef>
        <a:spcAft>
          <a:spcPct val="0"/>
        </a:spcAft>
        <a:defRPr sz="3000" b="1">
          <a:solidFill>
            <a:schemeClr val="tx1"/>
          </a:solidFill>
          <a:latin typeface="Univers LT Std 45 Light" pitchFamily="34" charset="0"/>
        </a:defRPr>
      </a:lvl4pPr>
      <a:lvl5pPr algn="ctr" rtl="0" eaLnBrk="0" fontAlgn="base" hangingPunct="0">
        <a:spcBef>
          <a:spcPct val="0"/>
        </a:spcBef>
        <a:spcAft>
          <a:spcPct val="0"/>
        </a:spcAft>
        <a:defRPr sz="3000" b="1">
          <a:solidFill>
            <a:schemeClr val="tx1"/>
          </a:solidFill>
          <a:latin typeface="Univers LT Std 45 Light" pitchFamily="34" charset="0"/>
        </a:defRPr>
      </a:lvl5pPr>
      <a:lvl6pPr marL="457200" algn="ctr" rtl="0" fontAlgn="base">
        <a:spcBef>
          <a:spcPct val="0"/>
        </a:spcBef>
        <a:spcAft>
          <a:spcPct val="0"/>
        </a:spcAft>
        <a:defRPr sz="4400">
          <a:solidFill>
            <a:schemeClr val="tx1"/>
          </a:solidFill>
          <a:latin typeface="Univers 55" pitchFamily="34" charset="0"/>
        </a:defRPr>
      </a:lvl6pPr>
      <a:lvl7pPr marL="914400" algn="ctr" rtl="0" fontAlgn="base">
        <a:spcBef>
          <a:spcPct val="0"/>
        </a:spcBef>
        <a:spcAft>
          <a:spcPct val="0"/>
        </a:spcAft>
        <a:defRPr sz="4400">
          <a:solidFill>
            <a:schemeClr val="tx1"/>
          </a:solidFill>
          <a:latin typeface="Univers 55" pitchFamily="34" charset="0"/>
        </a:defRPr>
      </a:lvl7pPr>
      <a:lvl8pPr marL="1371600" algn="ctr" rtl="0" fontAlgn="base">
        <a:spcBef>
          <a:spcPct val="0"/>
        </a:spcBef>
        <a:spcAft>
          <a:spcPct val="0"/>
        </a:spcAft>
        <a:defRPr sz="4400">
          <a:solidFill>
            <a:schemeClr val="tx1"/>
          </a:solidFill>
          <a:latin typeface="Univers 55" pitchFamily="34" charset="0"/>
        </a:defRPr>
      </a:lvl8pPr>
      <a:lvl9pPr marL="1828800" algn="ctr" rtl="0" fontAlgn="base">
        <a:spcBef>
          <a:spcPct val="0"/>
        </a:spcBef>
        <a:spcAft>
          <a:spcPct val="0"/>
        </a:spcAft>
        <a:defRPr sz="4400">
          <a:solidFill>
            <a:schemeClr val="tx1"/>
          </a:solidFill>
          <a:latin typeface="Univers 55" pitchFamily="34" charset="0"/>
        </a:defRPr>
      </a:lvl9pPr>
    </p:titleStyle>
    <p:bodyStyle>
      <a:lvl1pPr marL="342900" indent="-342900" algn="l" rtl="0" eaLnBrk="0" fontAlgn="base" hangingPunct="0">
        <a:lnSpc>
          <a:spcPct val="150000"/>
        </a:lnSpc>
        <a:spcBef>
          <a:spcPct val="0"/>
        </a:spcBef>
        <a:spcAft>
          <a:spcPct val="0"/>
        </a:spcAft>
        <a:buClr>
          <a:srgbClr val="C00000"/>
        </a:buClr>
        <a:buFont typeface="Arial" panose="020B0604020202020204" pitchFamily="34" charset="0"/>
        <a:buChar char="•"/>
        <a:defRPr lang="en-US" altLang="en-US" sz="2800" dirty="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lnSpc>
          <a:spcPct val="150000"/>
        </a:lnSpc>
        <a:spcBef>
          <a:spcPct val="0"/>
        </a:spcBef>
        <a:spcAft>
          <a:spcPct val="0"/>
        </a:spcAft>
        <a:buClr>
          <a:srgbClr val="C00000"/>
        </a:buClr>
        <a:buFont typeface="Arial" panose="020B0604020202020204" pitchFamily="34" charset="0"/>
        <a:buChar char="–"/>
        <a:defRPr lang="en-US" altLang="en-US" sz="2400" dirty="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lnSpc>
          <a:spcPct val="150000"/>
        </a:lnSpc>
        <a:spcBef>
          <a:spcPct val="0"/>
        </a:spcBef>
        <a:spcAft>
          <a:spcPct val="0"/>
        </a:spcAft>
        <a:buClr>
          <a:srgbClr val="C00000"/>
        </a:buClr>
        <a:buFont typeface="Arial" panose="020B0604020202020204" pitchFamily="34" charset="0"/>
        <a:buChar char="•"/>
        <a:defRPr lang="en-US" altLang="en-US" sz="2000" dirty="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lnSpc>
          <a:spcPct val="150000"/>
        </a:lnSpc>
        <a:spcBef>
          <a:spcPct val="0"/>
        </a:spcBef>
        <a:spcAft>
          <a:spcPct val="0"/>
        </a:spcAft>
        <a:buClr>
          <a:srgbClr val="C00000"/>
        </a:buClr>
        <a:buFont typeface="Arial" panose="020B0604020202020204" pitchFamily="34" charset="0"/>
        <a:buChar char="–"/>
        <a:defRPr lang="en-US" altLang="en-US" dirty="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lnSpc>
          <a:spcPct val="150000"/>
        </a:lnSpc>
        <a:spcBef>
          <a:spcPct val="0"/>
        </a:spcBef>
        <a:spcAft>
          <a:spcPct val="0"/>
        </a:spcAft>
        <a:buClr>
          <a:srgbClr val="C00000"/>
        </a:buClr>
        <a:buFont typeface="Arial" panose="020B0604020202020204" pitchFamily="34" charset="0"/>
        <a:buChar char="»"/>
        <a:defRPr lang="en-US" altLang="en-US" dirty="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s://www.memun.org/DesktopModules/Bring2mind/DMX/API/Entries/Download?EntryId=1720&amp;Command=Core_Download&amp;language=en-US&amp;PortalId=0&amp;TabId=230" TargetMode="External"/><Relationship Id="rId4" Type="http://schemas.openxmlformats.org/officeDocument/2006/relationships/hyperlink" Target="https://www.maine.gov/dacf/%20municipalplanning/docs/siteplanfull.pd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aine.gov/dacf/mnap/" TargetMode="External"/><Relationship Id="rId2" Type="http://schemas.openxmlformats.org/officeDocument/2006/relationships/hyperlink" Target="https://www.maine.gov/ifw/programs-resources/environmental-review/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maine.gov/sos/arc/records/local/localschedule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1">
            <a:extLst>
              <a:ext uri="{FF2B5EF4-FFF2-40B4-BE49-F238E27FC236}">
                <a16:creationId xmlns:a16="http://schemas.microsoft.com/office/drawing/2014/main" id="{9B2A5ABC-850F-AF95-F771-C5C991ED5A72}"/>
              </a:ext>
            </a:extLst>
          </p:cNvPr>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buClr>
                <a:srgbClr val="C00000"/>
              </a:buClr>
              <a:buFont typeface="Arial" panose="020B0604020202020204" pitchFamily="34" charset="0"/>
              <a:buChar char="•"/>
              <a:defRPr sz="2800">
                <a:solidFill>
                  <a:schemeClr val="tx1"/>
                </a:solidFill>
                <a:latin typeface="Univers LT Std 45 Light" panose="020B0403020202020204" pitchFamily="34" charset="0"/>
                <a:cs typeface="Calibri" panose="020F0502020204030204" pitchFamily="34" charset="0"/>
              </a:defRPr>
            </a:lvl1pPr>
            <a:lvl2pPr marL="742950" indent="-285750">
              <a:lnSpc>
                <a:spcPct val="150000"/>
              </a:lnSpc>
              <a:buClr>
                <a:srgbClr val="C00000"/>
              </a:buClr>
              <a:buFont typeface="Arial" panose="020B0604020202020204" pitchFamily="34" charset="0"/>
              <a:buChar char="–"/>
              <a:defRPr sz="2400">
                <a:solidFill>
                  <a:schemeClr val="tx1"/>
                </a:solidFill>
                <a:latin typeface="Univers LT Std 45 Light" panose="020B0403020202020204" pitchFamily="34" charset="0"/>
                <a:cs typeface="Calibri" panose="020F0502020204030204" pitchFamily="34" charset="0"/>
              </a:defRPr>
            </a:lvl2pPr>
            <a:lvl3pPr marL="1143000" indent="-228600">
              <a:lnSpc>
                <a:spcPct val="150000"/>
              </a:lnSpc>
              <a:buClr>
                <a:srgbClr val="C00000"/>
              </a:buClr>
              <a:buFont typeface="Arial" panose="020B0604020202020204" pitchFamily="34" charset="0"/>
              <a:buChar char="•"/>
              <a:defRPr sz="2000">
                <a:solidFill>
                  <a:schemeClr val="tx1"/>
                </a:solidFill>
                <a:latin typeface="Univers LT Std 45 Light" panose="020B0403020202020204" pitchFamily="34" charset="0"/>
                <a:cs typeface="Calibri" panose="020F0502020204030204" pitchFamily="34" charset="0"/>
              </a:defRPr>
            </a:lvl3pPr>
            <a:lvl4pPr marL="1600200" indent="-228600">
              <a:lnSpc>
                <a:spcPct val="150000"/>
              </a:lnSpc>
              <a:buClr>
                <a:srgbClr val="C00000"/>
              </a:buClr>
              <a:buFont typeface="Arial" panose="020B0604020202020204" pitchFamily="34" charset="0"/>
              <a:buChar char="–"/>
              <a:defRPr>
                <a:solidFill>
                  <a:schemeClr val="tx1"/>
                </a:solidFill>
                <a:latin typeface="Univers LT Std 45 Light" panose="020B0403020202020204" pitchFamily="34" charset="0"/>
                <a:cs typeface="Calibri" panose="020F0502020204030204" pitchFamily="34" charset="0"/>
              </a:defRPr>
            </a:lvl4pPr>
            <a:lvl5pPr marL="2057400" indent="-228600">
              <a:lnSpc>
                <a:spcPct val="150000"/>
              </a:lnSpc>
              <a:buClr>
                <a:srgbClr val="C00000"/>
              </a:buClr>
              <a:buFont typeface="Arial" panose="020B0604020202020204" pitchFamily="34" charset="0"/>
              <a:buChar char="»"/>
              <a:defRPr>
                <a:solidFill>
                  <a:schemeClr val="tx1"/>
                </a:solidFill>
                <a:latin typeface="Univers LT Std 45 Light" panose="020B0403020202020204" pitchFamily="34" charset="0"/>
                <a:cs typeface="Calibri" panose="020F0502020204030204" pitchFamily="34" charset="0"/>
              </a:defRPr>
            </a:lvl5pPr>
            <a:lvl6pPr marL="25146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Univers LT Std 45 Light" panose="020B0403020202020204" pitchFamily="34" charset="0"/>
                <a:cs typeface="Calibri" panose="020F0502020204030204" pitchFamily="34" charset="0"/>
              </a:defRPr>
            </a:lvl6pPr>
            <a:lvl7pPr marL="29718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Univers LT Std 45 Light" panose="020B0403020202020204" pitchFamily="34" charset="0"/>
                <a:cs typeface="Calibri" panose="020F0502020204030204" pitchFamily="34" charset="0"/>
              </a:defRPr>
            </a:lvl7pPr>
            <a:lvl8pPr marL="34290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Univers LT Std 45 Light" panose="020B0403020202020204" pitchFamily="34" charset="0"/>
                <a:cs typeface="Calibri" panose="020F0502020204030204" pitchFamily="34" charset="0"/>
              </a:defRPr>
            </a:lvl8pPr>
            <a:lvl9pPr marL="38862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Univers LT Std 45 Light" panose="020B0403020202020204" pitchFamily="34" charset="0"/>
                <a:cs typeface="Calibri" panose="020F0502020204030204" pitchFamily="34" charset="0"/>
              </a:defRPr>
            </a:lvl9pPr>
          </a:lstStyle>
          <a:p>
            <a:pPr algn="r" eaLnBrk="1" hangingPunct="1">
              <a:lnSpc>
                <a:spcPct val="100000"/>
              </a:lnSpc>
              <a:buClrTx/>
              <a:buFontTx/>
              <a:buNone/>
            </a:pPr>
            <a:fld id="{CF05DF95-2EA6-480E-9341-5025278DCB7B}" type="slidenum">
              <a:rPr lang="en-US" altLang="en-US" sz="1200">
                <a:solidFill>
                  <a:srgbClr val="5C5C5C"/>
                </a:solidFill>
                <a:cs typeface="Arial" panose="020B0604020202020204" pitchFamily="34" charset="0"/>
              </a:rPr>
              <a:pPr algn="r" eaLnBrk="1" hangingPunct="1">
                <a:lnSpc>
                  <a:spcPct val="100000"/>
                </a:lnSpc>
                <a:buClrTx/>
                <a:buFontTx/>
                <a:buNone/>
              </a:pPr>
              <a:t>1</a:t>
            </a:fld>
            <a:endParaRPr lang="en-US" altLang="en-US" sz="1200">
              <a:solidFill>
                <a:srgbClr val="5C5C5C"/>
              </a:solidFill>
              <a:cs typeface="Arial" panose="020B0604020202020204" pitchFamily="34" charset="0"/>
            </a:endParaRPr>
          </a:p>
        </p:txBody>
      </p:sp>
      <p:pic>
        <p:nvPicPr>
          <p:cNvPr id="7" name="Picture 2">
            <a:extLst>
              <a:ext uri="{FF2B5EF4-FFF2-40B4-BE49-F238E27FC236}">
                <a16:creationId xmlns:a16="http://schemas.microsoft.com/office/drawing/2014/main" id="{C9B1A5BE-C667-10FB-4DAE-135EA362A0C9}"/>
              </a:ext>
            </a:extLst>
          </p:cNvPr>
          <p:cNvPicPr>
            <a:picLocks noChangeAspect="1"/>
          </p:cNvPicPr>
          <p:nvPr/>
        </p:nvPicPr>
        <p:blipFill rotWithShape="1">
          <a:blip r:embed="rId2">
            <a:extLst>
              <a:ext uri="{28A0092B-C50C-407E-A947-70E740481C1C}">
                <a14:useLocalDpi xmlns:a14="http://schemas.microsoft.com/office/drawing/2010/main" val="0"/>
              </a:ext>
            </a:extLst>
          </a:blip>
          <a:srcRect t="-103" r="47620" b="103"/>
          <a:stretch/>
        </p:blipFill>
        <p:spPr bwMode="auto">
          <a:xfrm flipH="1">
            <a:off x="4419600" y="-1"/>
            <a:ext cx="4724400" cy="635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a:extLst>
              <a:ext uri="{FF2B5EF4-FFF2-40B4-BE49-F238E27FC236}">
                <a16:creationId xmlns:a16="http://schemas.microsoft.com/office/drawing/2014/main" id="{C55A6213-DC3D-4A25-933E-2290787EF6F8}"/>
              </a:ext>
            </a:extLst>
          </p:cNvPr>
          <p:cNvSpPr/>
          <p:nvPr/>
        </p:nvSpPr>
        <p:spPr>
          <a:xfrm>
            <a:off x="0" y="-1"/>
            <a:ext cx="8229600" cy="6858001"/>
          </a:xfrm>
          <a:custGeom>
            <a:avLst/>
            <a:gdLst>
              <a:gd name="connsiteX0" fmla="*/ 0 w 7327232"/>
              <a:gd name="connsiteY0" fmla="*/ 0 h 6172200"/>
              <a:gd name="connsiteX1" fmla="*/ 7327232 w 7327232"/>
              <a:gd name="connsiteY1" fmla="*/ 0 h 6172200"/>
              <a:gd name="connsiteX2" fmla="*/ 7327232 w 7327232"/>
              <a:gd name="connsiteY2" fmla="*/ 6172200 h 6172200"/>
              <a:gd name="connsiteX3" fmla="*/ 0 w 7327232"/>
              <a:gd name="connsiteY3" fmla="*/ 6172200 h 6172200"/>
              <a:gd name="connsiteX4" fmla="*/ 0 w 7327232"/>
              <a:gd name="connsiteY4" fmla="*/ 0 h 6172200"/>
              <a:gd name="connsiteX0" fmla="*/ 0 w 8229600"/>
              <a:gd name="connsiteY0" fmla="*/ 0 h 6184232"/>
              <a:gd name="connsiteX1" fmla="*/ 7327232 w 8229600"/>
              <a:gd name="connsiteY1" fmla="*/ 0 h 6184232"/>
              <a:gd name="connsiteX2" fmla="*/ 8229600 w 8229600"/>
              <a:gd name="connsiteY2" fmla="*/ 6184232 h 6184232"/>
              <a:gd name="connsiteX3" fmla="*/ 0 w 8229600"/>
              <a:gd name="connsiteY3" fmla="*/ 6172200 h 6184232"/>
              <a:gd name="connsiteX4" fmla="*/ 0 w 8229600"/>
              <a:gd name="connsiteY4" fmla="*/ 0 h 6184232"/>
              <a:gd name="connsiteX0" fmla="*/ 0 w 8229600"/>
              <a:gd name="connsiteY0" fmla="*/ 0 h 6184232"/>
              <a:gd name="connsiteX1" fmla="*/ 6485021 w 8229600"/>
              <a:gd name="connsiteY1" fmla="*/ 0 h 6184232"/>
              <a:gd name="connsiteX2" fmla="*/ 8229600 w 8229600"/>
              <a:gd name="connsiteY2" fmla="*/ 6184232 h 6184232"/>
              <a:gd name="connsiteX3" fmla="*/ 0 w 8229600"/>
              <a:gd name="connsiteY3" fmla="*/ 6172200 h 6184232"/>
              <a:gd name="connsiteX4" fmla="*/ 0 w 8229600"/>
              <a:gd name="connsiteY4" fmla="*/ 0 h 618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6184232">
                <a:moveTo>
                  <a:pt x="0" y="0"/>
                </a:moveTo>
                <a:lnTo>
                  <a:pt x="6485021" y="0"/>
                </a:lnTo>
                <a:lnTo>
                  <a:pt x="8229600" y="6184232"/>
                </a:lnTo>
                <a:lnTo>
                  <a:pt x="0" y="6172200"/>
                </a:lnTo>
                <a:lnTo>
                  <a:pt x="0" y="0"/>
                </a:lnTo>
                <a:close/>
              </a:path>
            </a:pathLst>
          </a:custGeom>
          <a:solidFill>
            <a:schemeClr val="bg1"/>
          </a:solidFill>
          <a:ln w="55000" cap="flat" cmpd="thickThin" algn="ctr">
            <a:noFill/>
            <a:prstDash val="solid"/>
          </a:ln>
          <a:effectLst>
            <a:outerShdw blurRad="152400" dist="63500" algn="l" rotWithShape="0">
              <a:prstClr val="black">
                <a:alpha val="40000"/>
              </a:prstClr>
            </a:outerShdw>
          </a:effectLst>
        </p:spPr>
        <p:txBody>
          <a:bodyPr anchor="ctr"/>
          <a:lstStyle/>
          <a:p>
            <a:pPr algn="ctr">
              <a:defRPr/>
            </a:pPr>
            <a:endParaRPr lang="en-US" kern="0" dirty="0">
              <a:solidFill>
                <a:srgbClr val="FFFFFF"/>
              </a:solidFill>
              <a:latin typeface="Univers LT Std 45 Light"/>
              <a:cs typeface="+mn-cs"/>
            </a:endParaRPr>
          </a:p>
        </p:txBody>
      </p:sp>
      <p:sp>
        <p:nvSpPr>
          <p:cNvPr id="9" name="Title 1">
            <a:extLst>
              <a:ext uri="{FF2B5EF4-FFF2-40B4-BE49-F238E27FC236}">
                <a16:creationId xmlns:a16="http://schemas.microsoft.com/office/drawing/2014/main" id="{FC3E7D72-3B05-8F63-A79C-3F0F96842CE1}"/>
              </a:ext>
            </a:extLst>
          </p:cNvPr>
          <p:cNvSpPr txBox="1">
            <a:spLocks/>
          </p:cNvSpPr>
          <p:nvPr/>
        </p:nvSpPr>
        <p:spPr>
          <a:xfrm>
            <a:off x="304800" y="1828800"/>
            <a:ext cx="7010400" cy="1710596"/>
          </a:xfrm>
          <a:prstGeom prst="rect">
            <a:avLst/>
          </a:prstGeom>
        </p:spPr>
        <p:txBody>
          <a:bodyPr>
            <a:scene3d>
              <a:camera prst="orthographicFront"/>
              <a:lightRig rig="soft" dir="t"/>
            </a:scene3d>
            <a:sp3d prstMaterial="softEdge">
              <a:bevelT w="25400" h="25400"/>
            </a:sp3d>
          </a:bodyPr>
          <a:lstStyle>
            <a:lvl1pPr algn="l" rtl="0" eaLnBrk="1" latinLnBrk="0" hangingPunct="1">
              <a:spcBef>
                <a:spcPct val="0"/>
              </a:spcBef>
              <a:buNone/>
              <a:defRPr kumimoji="0" sz="3600" b="1" kern="1200">
                <a:solidFill>
                  <a:schemeClr val="tx1"/>
                </a:solidFill>
                <a:effectLst/>
                <a:latin typeface="+mn-lt"/>
                <a:ea typeface="+mj-ea"/>
                <a:cs typeface="+mj-cs"/>
              </a:defRPr>
            </a:lvl1pPr>
            <a:extLst/>
          </a:lstStyle>
          <a:p>
            <a:pPr>
              <a:defRPr/>
            </a:pPr>
            <a:r>
              <a:rPr lang="en-US" altLang="en-US" dirty="0">
                <a:solidFill>
                  <a:srgbClr val="0A3A4A"/>
                </a:solidFill>
              </a:rPr>
              <a:t>MAINE PLANNING BASICS PRESENTATION</a:t>
            </a:r>
          </a:p>
          <a:p>
            <a:pPr>
              <a:defRPr/>
            </a:pPr>
            <a:r>
              <a:rPr lang="en-US" altLang="en-US" b="0" dirty="0">
                <a:solidFill>
                  <a:srgbClr val="0A3A4A"/>
                </a:solidFill>
              </a:rPr>
              <a:t>SITE PLAN REVIEW</a:t>
            </a:r>
            <a:r>
              <a:rPr lang="en-US" altLang="en-US" sz="2800" b="0" baseline="56000" dirty="0">
                <a:solidFill>
                  <a:srgbClr val="0A3A4A"/>
                </a:solidFill>
              </a:rPr>
              <a:t>1</a:t>
            </a:r>
            <a:endParaRPr lang="en-US" altLang="en-US" b="0" baseline="56000" dirty="0">
              <a:solidFill>
                <a:srgbClr val="0A3A4A"/>
              </a:solidFill>
            </a:endParaRPr>
          </a:p>
        </p:txBody>
      </p:sp>
      <p:sp>
        <p:nvSpPr>
          <p:cNvPr id="10" name="Rectangle 15">
            <a:extLst>
              <a:ext uri="{FF2B5EF4-FFF2-40B4-BE49-F238E27FC236}">
                <a16:creationId xmlns:a16="http://schemas.microsoft.com/office/drawing/2014/main" id="{FB07466B-142E-BB07-5FE7-D265C806F6DA}"/>
              </a:ext>
            </a:extLst>
          </p:cNvPr>
          <p:cNvSpPr>
            <a:spLocks noChangeArrowheads="1"/>
          </p:cNvSpPr>
          <p:nvPr/>
        </p:nvSpPr>
        <p:spPr bwMode="auto">
          <a:xfrm>
            <a:off x="342900" y="3844196"/>
            <a:ext cx="69723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buClr>
                <a:srgbClr val="C00000"/>
              </a:buClr>
              <a:buFont typeface="Arial" panose="020B0604020202020204" pitchFamily="34" charset="0"/>
              <a:buChar char="•"/>
              <a:defRPr sz="2800">
                <a:solidFill>
                  <a:schemeClr val="tx1"/>
                </a:solidFill>
                <a:latin typeface="Univers LT Std 45 Light" panose="020B0403020202020204" pitchFamily="34" charset="0"/>
                <a:cs typeface="Calibri" panose="020F0502020204030204" pitchFamily="34" charset="0"/>
              </a:defRPr>
            </a:lvl1pPr>
            <a:lvl2pPr marL="742950" indent="-285750">
              <a:lnSpc>
                <a:spcPct val="150000"/>
              </a:lnSpc>
              <a:buClr>
                <a:srgbClr val="C00000"/>
              </a:buClr>
              <a:buFont typeface="Arial" panose="020B0604020202020204" pitchFamily="34" charset="0"/>
              <a:buChar char="–"/>
              <a:defRPr sz="2400">
                <a:solidFill>
                  <a:schemeClr val="tx1"/>
                </a:solidFill>
                <a:latin typeface="Univers LT Std 45 Light" panose="020B0403020202020204" pitchFamily="34" charset="0"/>
                <a:cs typeface="Calibri" panose="020F0502020204030204" pitchFamily="34" charset="0"/>
              </a:defRPr>
            </a:lvl2pPr>
            <a:lvl3pPr marL="1143000" indent="-228600">
              <a:lnSpc>
                <a:spcPct val="150000"/>
              </a:lnSpc>
              <a:buClr>
                <a:srgbClr val="C00000"/>
              </a:buClr>
              <a:buFont typeface="Arial" panose="020B0604020202020204" pitchFamily="34" charset="0"/>
              <a:buChar char="•"/>
              <a:defRPr sz="2000">
                <a:solidFill>
                  <a:schemeClr val="tx1"/>
                </a:solidFill>
                <a:latin typeface="Univers LT Std 45 Light" panose="020B0403020202020204" pitchFamily="34" charset="0"/>
                <a:cs typeface="Calibri" panose="020F0502020204030204" pitchFamily="34" charset="0"/>
              </a:defRPr>
            </a:lvl3pPr>
            <a:lvl4pPr marL="1600200" indent="-228600">
              <a:lnSpc>
                <a:spcPct val="150000"/>
              </a:lnSpc>
              <a:buClr>
                <a:srgbClr val="C00000"/>
              </a:buClr>
              <a:buFont typeface="Arial" panose="020B0604020202020204" pitchFamily="34" charset="0"/>
              <a:buChar char="–"/>
              <a:defRPr>
                <a:solidFill>
                  <a:schemeClr val="tx1"/>
                </a:solidFill>
                <a:latin typeface="Univers LT Std 45 Light" panose="020B0403020202020204" pitchFamily="34" charset="0"/>
                <a:cs typeface="Calibri" panose="020F0502020204030204" pitchFamily="34" charset="0"/>
              </a:defRPr>
            </a:lvl4pPr>
            <a:lvl5pPr marL="2057400" indent="-228600">
              <a:lnSpc>
                <a:spcPct val="150000"/>
              </a:lnSpc>
              <a:buClr>
                <a:srgbClr val="C00000"/>
              </a:buClr>
              <a:buFont typeface="Arial" panose="020B0604020202020204" pitchFamily="34" charset="0"/>
              <a:buChar char="»"/>
              <a:defRPr>
                <a:solidFill>
                  <a:schemeClr val="tx1"/>
                </a:solidFill>
                <a:latin typeface="Univers LT Std 45 Light" panose="020B0403020202020204" pitchFamily="34" charset="0"/>
                <a:cs typeface="Calibri" panose="020F0502020204030204" pitchFamily="34" charset="0"/>
              </a:defRPr>
            </a:lvl5pPr>
            <a:lvl6pPr marL="25146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Univers LT Std 45 Light" panose="020B0403020202020204" pitchFamily="34" charset="0"/>
                <a:cs typeface="Calibri" panose="020F0502020204030204" pitchFamily="34" charset="0"/>
              </a:defRPr>
            </a:lvl6pPr>
            <a:lvl7pPr marL="29718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Univers LT Std 45 Light" panose="020B0403020202020204" pitchFamily="34" charset="0"/>
                <a:cs typeface="Calibri" panose="020F0502020204030204" pitchFamily="34" charset="0"/>
              </a:defRPr>
            </a:lvl7pPr>
            <a:lvl8pPr marL="34290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Univers LT Std 45 Light" panose="020B0403020202020204" pitchFamily="34" charset="0"/>
                <a:cs typeface="Calibri" panose="020F0502020204030204" pitchFamily="34" charset="0"/>
              </a:defRPr>
            </a:lvl8pPr>
            <a:lvl9pPr marL="38862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Univers LT Std 45 Light" panose="020B0403020202020204" pitchFamily="34" charset="0"/>
                <a:cs typeface="Calibri" panose="020F0502020204030204" pitchFamily="34" charset="0"/>
              </a:defRPr>
            </a:lvl9pPr>
          </a:lstStyle>
          <a:p>
            <a:pPr eaLnBrk="1" hangingPunct="1">
              <a:lnSpc>
                <a:spcPct val="100000"/>
              </a:lnSpc>
              <a:spcBef>
                <a:spcPts val="400"/>
              </a:spcBef>
              <a:buClr>
                <a:schemeClr val="accent1"/>
              </a:buClr>
              <a:buFontTx/>
              <a:buNone/>
            </a:pPr>
            <a:r>
              <a:rPr lang="en-US" altLang="en-US" sz="2200" dirty="0">
                <a:solidFill>
                  <a:srgbClr val="C00000"/>
                </a:solidFill>
                <a:cs typeface="Arial" panose="020B0604020202020204" pitchFamily="34" charset="0"/>
              </a:rPr>
              <a:t>Friday, </a:t>
            </a:r>
            <a:r>
              <a:rPr lang="en-US" altLang="en-US" sz="2200">
                <a:solidFill>
                  <a:srgbClr val="C00000"/>
                </a:solidFill>
                <a:cs typeface="Arial" panose="020B0604020202020204" pitchFamily="34" charset="0"/>
              </a:rPr>
              <a:t>May 3, </a:t>
            </a:r>
            <a:r>
              <a:rPr lang="en-US" altLang="en-US" sz="2200" dirty="0">
                <a:solidFill>
                  <a:srgbClr val="C00000"/>
                </a:solidFill>
                <a:cs typeface="Arial" panose="020B0604020202020204" pitchFamily="34" charset="0"/>
              </a:rPr>
              <a:t>2024</a:t>
            </a:r>
          </a:p>
          <a:p>
            <a:pPr eaLnBrk="1" hangingPunct="1">
              <a:lnSpc>
                <a:spcPct val="100000"/>
              </a:lnSpc>
              <a:spcBef>
                <a:spcPts val="400"/>
              </a:spcBef>
              <a:buClr>
                <a:schemeClr val="accent1"/>
              </a:buClr>
              <a:buFontTx/>
              <a:buNone/>
            </a:pPr>
            <a:endParaRPr lang="en-US" altLang="en-US" sz="1800" b="1" dirty="0">
              <a:solidFill>
                <a:srgbClr val="C00000"/>
              </a:solidFill>
              <a:cs typeface="Arial" panose="020B0604020202020204" pitchFamily="34" charset="0"/>
            </a:endParaRPr>
          </a:p>
          <a:p>
            <a:pPr eaLnBrk="1" hangingPunct="1">
              <a:lnSpc>
                <a:spcPct val="100000"/>
              </a:lnSpc>
              <a:spcBef>
                <a:spcPts val="400"/>
              </a:spcBef>
              <a:buClr>
                <a:schemeClr val="accent1"/>
              </a:buClr>
              <a:buFont typeface="Arial" panose="020B0604020202020204" pitchFamily="34" charset="0"/>
              <a:buNone/>
            </a:pPr>
            <a:r>
              <a:rPr lang="en-US" altLang="en-US" sz="1800" b="1" dirty="0">
                <a:solidFill>
                  <a:srgbClr val="C00000"/>
                </a:solidFill>
                <a:cs typeface="Arial" panose="020B0604020202020204" pitchFamily="34" charset="0"/>
              </a:rPr>
              <a:t>Presented by:</a:t>
            </a:r>
          </a:p>
          <a:p>
            <a:pPr eaLnBrk="1" hangingPunct="1">
              <a:lnSpc>
                <a:spcPct val="100000"/>
              </a:lnSpc>
              <a:spcBef>
                <a:spcPts val="400"/>
              </a:spcBef>
              <a:buClr>
                <a:srgbClr val="D22630"/>
              </a:buClr>
              <a:buFont typeface="Arial" panose="020B0604020202020204" pitchFamily="34" charset="0"/>
              <a:buNone/>
            </a:pPr>
            <a:r>
              <a:rPr lang="en-US" altLang="en-US" sz="1800" b="1" dirty="0">
                <a:solidFill>
                  <a:srgbClr val="0A3A4A"/>
                </a:solidFill>
                <a:cs typeface="Arial" panose="020B0604020202020204" pitchFamily="34" charset="0"/>
              </a:rPr>
              <a:t>Atty. Leah Rachin</a:t>
            </a:r>
          </a:p>
        </p:txBody>
      </p:sp>
      <p:cxnSp>
        <p:nvCxnSpPr>
          <p:cNvPr id="11" name="Straight Connector 17">
            <a:extLst>
              <a:ext uri="{FF2B5EF4-FFF2-40B4-BE49-F238E27FC236}">
                <a16:creationId xmlns:a16="http://schemas.microsoft.com/office/drawing/2014/main" id="{F7C7DCA8-D51F-77EC-4617-FA480DBDF633}"/>
              </a:ext>
            </a:extLst>
          </p:cNvPr>
          <p:cNvCxnSpPr>
            <a:cxnSpLocks noChangeShapeType="1"/>
          </p:cNvCxnSpPr>
          <p:nvPr/>
        </p:nvCxnSpPr>
        <p:spPr bwMode="auto">
          <a:xfrm>
            <a:off x="0" y="6858000"/>
            <a:ext cx="9144000" cy="0"/>
          </a:xfrm>
          <a:prstGeom prst="line">
            <a:avLst/>
          </a:prstGeom>
          <a:noFill/>
          <a:ln w="38100" algn="ctr">
            <a:solidFill>
              <a:srgbClr val="0A3A4A"/>
            </a:solidFill>
            <a:round/>
            <a:headEnd/>
            <a:tailEnd/>
          </a:ln>
          <a:extLst>
            <a:ext uri="{909E8E84-426E-40DD-AFC4-6F175D3DCCD1}">
              <a14:hiddenFill xmlns:a14="http://schemas.microsoft.com/office/drawing/2010/main">
                <a:noFill/>
              </a14:hiddenFill>
            </a:ext>
          </a:extLst>
        </p:spPr>
      </p:cxnSp>
      <p:pic>
        <p:nvPicPr>
          <p:cNvPr id="12" name="Picture 10">
            <a:extLst>
              <a:ext uri="{FF2B5EF4-FFF2-40B4-BE49-F238E27FC236}">
                <a16:creationId xmlns:a16="http://schemas.microsoft.com/office/drawing/2014/main" id="{CA4E7655-3D08-4AD0-A84F-C7846E9E76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2750"/>
            <a:ext cx="3962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AE0CEF3C-5553-40F1-E749-853AABE1470A}"/>
              </a:ext>
            </a:extLst>
          </p:cNvPr>
          <p:cNvSpPr txBox="1"/>
          <p:nvPr/>
        </p:nvSpPr>
        <p:spPr>
          <a:xfrm>
            <a:off x="152400" y="5991391"/>
            <a:ext cx="7696200" cy="584775"/>
          </a:xfrm>
          <a:prstGeom prst="rect">
            <a:avLst/>
          </a:prstGeom>
          <a:noFill/>
        </p:spPr>
        <p:txBody>
          <a:bodyPr wrap="square">
            <a:spAutoFit/>
          </a:bodyPr>
          <a:lstStyle/>
          <a:p>
            <a:pPr marR="91440" fontAlgn="base">
              <a:spcBef>
                <a:spcPts val="0"/>
              </a:spcBef>
              <a:spcAft>
                <a:spcPts val="0"/>
              </a:spcAft>
            </a:pPr>
            <a:r>
              <a:rPr lang="en-US" sz="1200" kern="100" baseline="30000" dirty="0">
                <a:effectLst/>
                <a:latin typeface="Calibri" panose="020F0502020204030204" pitchFamily="34" charset="0"/>
                <a:ea typeface="Calibri" panose="020F0502020204030204" pitchFamily="34" charset="0"/>
                <a:cs typeface="Calibri" panose="020F0502020204030204" pitchFamily="34" charset="0"/>
              </a:rPr>
              <a:t>|1| These materials are based largely on the “Site Plan Review Handbook,” originally </a:t>
            </a:r>
            <a:r>
              <a:rPr lang="en-US" sz="1200" kern="1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prepared for the Maine State Planning Office, Community Planning &amp; Investment Program in 1997 by Planning Decisions, Inc. For access to the full handbook, </a:t>
            </a:r>
            <a:r>
              <a:rPr lang="en-US" sz="1200" i="1" kern="1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see</a:t>
            </a:r>
            <a:r>
              <a:rPr lang="en-US" sz="1200" kern="1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i="1" u="sng" kern="100" baseline="300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https://www.maine.gov/dacf/ </a:t>
            </a:r>
            <a:r>
              <a:rPr lang="en-US" sz="1200" i="1" u="sng" kern="100" baseline="300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municipalplanning</a:t>
            </a:r>
            <a:r>
              <a:rPr lang="en-US" sz="1200" i="1" u="sng" kern="100" baseline="300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/docs/siteplanfull.pdf</a:t>
            </a:r>
            <a:r>
              <a:rPr lang="en-US" sz="1200" u="sng" kern="100" baseline="30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en-US" sz="1200" u="sng" kern="100" baseline="30000" dirty="0">
                <a:effectLst/>
                <a:latin typeface="Calibri" panose="020F0502020204030204" pitchFamily="34" charset="0"/>
                <a:ea typeface="Calibri" panose="020F0502020204030204" pitchFamily="34" charset="0"/>
                <a:cs typeface="Calibri" panose="020F0502020204030204" pitchFamily="34" charset="0"/>
              </a:rPr>
              <a:t>These materials also rely on information from Maine Municipal Association’s, “Manual for Local Planning Boards: A Legal Perspective.”  </a:t>
            </a:r>
            <a:r>
              <a:rPr lang="en-US" sz="1200" i="1" u="sng" kern="100" baseline="30000" dirty="0">
                <a:effectLst/>
                <a:latin typeface="Calibri" panose="020F0502020204030204" pitchFamily="34" charset="0"/>
                <a:ea typeface="Calibri" panose="020F0502020204030204" pitchFamily="34" charset="0"/>
                <a:cs typeface="Calibri" panose="020F0502020204030204" pitchFamily="34" charset="0"/>
              </a:rPr>
              <a:t>See </a:t>
            </a:r>
            <a:r>
              <a:rPr lang="en-US" sz="1200" i="1" u="sng" kern="100" baseline="300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https://www.memun.org/DesktopModules/Bring2mind/</a:t>
            </a:r>
          </a:p>
          <a:p>
            <a:pPr marR="91440" fontAlgn="base">
              <a:spcBef>
                <a:spcPts val="0"/>
              </a:spcBef>
              <a:spcAft>
                <a:spcPts val="0"/>
              </a:spcAft>
            </a:pPr>
            <a:r>
              <a:rPr lang="en-US" sz="1200" i="1" u="sng" kern="100" baseline="300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DMX/API/Entries/Download?EntryId=1720&amp;Command=Core_Download&amp;language=en-US&amp;PortalId=0&amp;TabId=230</a:t>
            </a:r>
            <a:r>
              <a:rPr lang="en-US" sz="1200" i="1" u="sng" kern="100" baseline="30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a:t>
            </a:r>
            <a:endParaRPr lang="en-US" sz="1200" kern="100" baseline="300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E0452F4B-F44B-D606-6BE8-699F0F5D985E}"/>
              </a:ext>
            </a:extLst>
          </p:cNvPr>
          <p:cNvCxnSpPr/>
          <p:nvPr/>
        </p:nvCxnSpPr>
        <p:spPr>
          <a:xfrm>
            <a:off x="228600" y="5867400"/>
            <a:ext cx="2743200" cy="0"/>
          </a:xfrm>
          <a:prstGeom prst="line">
            <a:avLst/>
          </a:prstGeom>
          <a:ln>
            <a:solidFill>
              <a:srgbClr val="0A3A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537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03547-EBD1-6E4E-DD48-420ED0CC6312}"/>
              </a:ext>
            </a:extLst>
          </p:cNvPr>
          <p:cNvSpPr>
            <a:spLocks noGrp="1"/>
          </p:cNvSpPr>
          <p:nvPr>
            <p:ph type="title"/>
          </p:nvPr>
        </p:nvSpPr>
        <p:spPr/>
        <p:txBody>
          <a:bodyPr/>
          <a:lstStyle/>
          <a:p>
            <a:r>
              <a:rPr lang="en-US" dirty="0"/>
              <a:t>SITE PLAN REVIEW PROCESS</a:t>
            </a:r>
          </a:p>
        </p:txBody>
      </p:sp>
      <p:sp>
        <p:nvSpPr>
          <p:cNvPr id="3" name="Content Placeholder 2">
            <a:extLst>
              <a:ext uri="{FF2B5EF4-FFF2-40B4-BE49-F238E27FC236}">
                <a16:creationId xmlns:a16="http://schemas.microsoft.com/office/drawing/2014/main" id="{9E4741A5-747C-6F45-9131-DBC516D49C6C}"/>
              </a:ext>
            </a:extLst>
          </p:cNvPr>
          <p:cNvSpPr>
            <a:spLocks noGrp="1"/>
          </p:cNvSpPr>
          <p:nvPr>
            <p:ph idx="1"/>
          </p:nvPr>
        </p:nvSpPr>
        <p:spPr/>
        <p:txBody>
          <a:bodyPr>
            <a:noAutofit/>
          </a:bodyPr>
          <a:lstStyle/>
          <a:p>
            <a:r>
              <a:rPr lang="en-US" sz="2000" dirty="0"/>
              <a:t>How a community structures its site plan review process and who is designated to review site plans is determined by the local municipality based on factors such as existing workloads (as between Planning Board and available municipal staff or contract consultants).</a:t>
            </a:r>
          </a:p>
          <a:p>
            <a:pPr lvl="1"/>
            <a:r>
              <a:rPr lang="en-US" sz="1600" dirty="0"/>
              <a:t>Planning Board (most communities select this option because the board already exists) </a:t>
            </a:r>
          </a:p>
          <a:p>
            <a:pPr lvl="1"/>
            <a:r>
              <a:rPr lang="en-US" sz="1600" dirty="0"/>
              <a:t>Site Plan Review Committee (some communities have created a separate municipal board to review site plans - similar to a Planning Board but deals only with site plans)</a:t>
            </a:r>
          </a:p>
          <a:p>
            <a:pPr lvl="1"/>
            <a:r>
              <a:rPr lang="en-US" sz="1600" dirty="0"/>
              <a:t>Staff Review Committee (an increasing number of communities, which are large enough to do so, assign some or all of the site plan review functions to a committee made up of municipal staff such as the planner, public works director, fire chief, police chief, code enforcement officer, etc.) </a:t>
            </a:r>
          </a:p>
          <a:p>
            <a:pPr lvl="2">
              <a:buFont typeface="Courier New" panose="02070309020205020404" pitchFamily="49" charset="0"/>
              <a:buChar char="o"/>
            </a:pPr>
            <a:r>
              <a:rPr lang="en-US" sz="1600" dirty="0"/>
              <a:t>Since most aspects of site plan review involve technical issues, involving a municipality's technical staff directly in the review process can be a good approach. Staff review committees can also process reviews on a more timely basis. </a:t>
            </a:r>
          </a:p>
        </p:txBody>
      </p:sp>
      <p:sp>
        <p:nvSpPr>
          <p:cNvPr id="4" name="Slide Number Placeholder 3">
            <a:extLst>
              <a:ext uri="{FF2B5EF4-FFF2-40B4-BE49-F238E27FC236}">
                <a16:creationId xmlns:a16="http://schemas.microsoft.com/office/drawing/2014/main" id="{706C5EE9-EAC5-C865-FC16-12C7EF1F421C}"/>
              </a:ext>
            </a:extLst>
          </p:cNvPr>
          <p:cNvSpPr>
            <a:spLocks noGrp="1"/>
          </p:cNvSpPr>
          <p:nvPr>
            <p:ph type="sldNum" sz="quarter" idx="10"/>
          </p:nvPr>
        </p:nvSpPr>
        <p:spPr/>
        <p:txBody>
          <a:bodyPr/>
          <a:lstStyle/>
          <a:p>
            <a:pPr>
              <a:defRPr/>
            </a:pPr>
            <a:fld id="{0AE63BF1-BDFE-4B8D-BE1B-F30A985E3D75}" type="slidenum">
              <a:rPr lang="en-US" altLang="en-US" smtClean="0"/>
              <a:pPr>
                <a:defRPr/>
              </a:pPr>
              <a:t>10</a:t>
            </a:fld>
            <a:endParaRPr lang="en-US" altLang="en-US"/>
          </a:p>
        </p:txBody>
      </p:sp>
    </p:spTree>
    <p:extLst>
      <p:ext uri="{BB962C8B-B14F-4D97-AF65-F5344CB8AC3E}">
        <p14:creationId xmlns:p14="http://schemas.microsoft.com/office/powerpoint/2010/main" val="86997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898C-0E01-863F-8B9D-DF14CAA6B94E}"/>
              </a:ext>
            </a:extLst>
          </p:cNvPr>
          <p:cNvSpPr>
            <a:spLocks noGrp="1"/>
          </p:cNvSpPr>
          <p:nvPr>
            <p:ph type="title"/>
          </p:nvPr>
        </p:nvSpPr>
        <p:spPr/>
        <p:txBody>
          <a:bodyPr/>
          <a:lstStyle/>
          <a:p>
            <a:r>
              <a:rPr lang="en-US" dirty="0"/>
              <a:t>SITE PLAN REVIEW PROCESS</a:t>
            </a:r>
          </a:p>
        </p:txBody>
      </p:sp>
      <p:sp>
        <p:nvSpPr>
          <p:cNvPr id="3" name="Content Placeholder 2">
            <a:extLst>
              <a:ext uri="{FF2B5EF4-FFF2-40B4-BE49-F238E27FC236}">
                <a16:creationId xmlns:a16="http://schemas.microsoft.com/office/drawing/2014/main" id="{C0F39C22-4FDD-6772-5596-2DD822BD9FE5}"/>
              </a:ext>
            </a:extLst>
          </p:cNvPr>
          <p:cNvSpPr>
            <a:spLocks noGrp="1"/>
          </p:cNvSpPr>
          <p:nvPr>
            <p:ph idx="1"/>
          </p:nvPr>
        </p:nvSpPr>
        <p:spPr>
          <a:xfrm>
            <a:off x="434975" y="1371600"/>
            <a:ext cx="8229600" cy="4737100"/>
          </a:xfrm>
        </p:spPr>
        <p:txBody>
          <a:bodyPr>
            <a:noAutofit/>
          </a:bodyPr>
          <a:lstStyle/>
          <a:p>
            <a:r>
              <a:rPr lang="en-US" sz="1800" dirty="0"/>
              <a:t>Staff Sign-off Process - An alternative to a formal staff committee process is a sign-off process in which designated municipal departments must review and approve the site plan. Under this system, a central contact point (planner, CEO, etc.) distributes the site plan and supporting materials to designated departments (public works, fire department, police department, engineering, etc.), who then review the proposal independently. If they approve the site plan, they sign off on the project. If not, they identify their concerns and needed changes to the plan.</a:t>
            </a:r>
          </a:p>
          <a:p>
            <a:endParaRPr lang="en-US" sz="1800" dirty="0"/>
          </a:p>
          <a:p>
            <a:r>
              <a:rPr lang="en-US" sz="1800" dirty="0"/>
              <a:t>Some combination of the above options (i.e., bi-level review depending on size/kind of development whereby Staff Review or Staff Sign-off is used for smaller projects and Planning Board or Staff Review Committee is used for larger projects).</a:t>
            </a:r>
          </a:p>
          <a:p>
            <a:pPr marL="0" indent="0">
              <a:buNone/>
            </a:pPr>
            <a:endParaRPr lang="en-US" sz="1800" dirty="0"/>
          </a:p>
          <a:p>
            <a:r>
              <a:rPr lang="en-US" sz="1800" dirty="0"/>
              <a:t>Possible issues with Staff Review and/or Staff Sign-off Process Involve Freedom of Access Issues (i.e., public meeting requirements, issuance of findings and conclusions).</a:t>
            </a:r>
          </a:p>
        </p:txBody>
      </p:sp>
      <p:sp>
        <p:nvSpPr>
          <p:cNvPr id="4" name="Slide Number Placeholder 3">
            <a:extLst>
              <a:ext uri="{FF2B5EF4-FFF2-40B4-BE49-F238E27FC236}">
                <a16:creationId xmlns:a16="http://schemas.microsoft.com/office/drawing/2014/main" id="{416D4CE9-8537-6556-9E2C-89F951692A9F}"/>
              </a:ext>
            </a:extLst>
          </p:cNvPr>
          <p:cNvSpPr>
            <a:spLocks noGrp="1"/>
          </p:cNvSpPr>
          <p:nvPr>
            <p:ph type="sldNum" sz="quarter" idx="10"/>
          </p:nvPr>
        </p:nvSpPr>
        <p:spPr/>
        <p:txBody>
          <a:bodyPr/>
          <a:lstStyle/>
          <a:p>
            <a:pPr>
              <a:defRPr/>
            </a:pPr>
            <a:fld id="{0AE63BF1-BDFE-4B8D-BE1B-F30A985E3D75}" type="slidenum">
              <a:rPr lang="en-US" altLang="en-US" smtClean="0"/>
              <a:pPr>
                <a:defRPr/>
              </a:pPr>
              <a:t>11</a:t>
            </a:fld>
            <a:endParaRPr lang="en-US" altLang="en-US"/>
          </a:p>
        </p:txBody>
      </p:sp>
    </p:spTree>
    <p:extLst>
      <p:ext uri="{BB962C8B-B14F-4D97-AF65-F5344CB8AC3E}">
        <p14:creationId xmlns:p14="http://schemas.microsoft.com/office/powerpoint/2010/main" val="3092252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CCDA-F900-A64F-B474-FAC92FDA263F}"/>
              </a:ext>
            </a:extLst>
          </p:cNvPr>
          <p:cNvSpPr>
            <a:spLocks noGrp="1"/>
          </p:cNvSpPr>
          <p:nvPr>
            <p:ph type="title"/>
          </p:nvPr>
        </p:nvSpPr>
        <p:spPr/>
        <p:txBody>
          <a:bodyPr/>
          <a:lstStyle/>
          <a:p>
            <a:r>
              <a:rPr lang="en-US" dirty="0"/>
              <a:t>HOW DOES THE REVIEW PROCESS WORK?</a:t>
            </a:r>
            <a:br>
              <a:rPr lang="en-US" dirty="0"/>
            </a:br>
            <a:r>
              <a:rPr lang="en-US" u="sng" dirty="0"/>
              <a:t>The Preapplication Process</a:t>
            </a:r>
          </a:p>
        </p:txBody>
      </p:sp>
      <p:sp>
        <p:nvSpPr>
          <p:cNvPr id="3" name="Content Placeholder 2">
            <a:extLst>
              <a:ext uri="{FF2B5EF4-FFF2-40B4-BE49-F238E27FC236}">
                <a16:creationId xmlns:a16="http://schemas.microsoft.com/office/drawing/2014/main" id="{91CA485D-3015-2844-E1A3-6A58CF654885}"/>
              </a:ext>
            </a:extLst>
          </p:cNvPr>
          <p:cNvSpPr>
            <a:spLocks noGrp="1"/>
          </p:cNvSpPr>
          <p:nvPr>
            <p:ph idx="1"/>
          </p:nvPr>
        </p:nvSpPr>
        <p:spPr>
          <a:xfrm>
            <a:off x="434975" y="1295400"/>
            <a:ext cx="8229600" cy="4525962"/>
          </a:xfrm>
        </p:spPr>
        <p:txBody>
          <a:bodyPr>
            <a:noAutofit/>
          </a:bodyPr>
          <a:lstStyle/>
          <a:p>
            <a:pPr>
              <a:lnSpc>
                <a:spcPct val="120000"/>
              </a:lnSpc>
              <a:spcAft>
                <a:spcPts val="1200"/>
              </a:spcAft>
            </a:pPr>
            <a:r>
              <a:rPr lang="en-US" sz="1600" dirty="0"/>
              <a:t>What happens </a:t>
            </a:r>
            <a:r>
              <a:rPr lang="en-US" sz="1600" i="1" dirty="0"/>
              <a:t>before</a:t>
            </a:r>
            <a:r>
              <a:rPr lang="en-US" sz="1600" dirty="0"/>
              <a:t> a formal application for site plan review is submitted is an important factor in assuring that positive development occurs. Communications between the applicant and municipality as early in the process as possible is helpful, even before formal design of the project is started.</a:t>
            </a:r>
          </a:p>
          <a:p>
            <a:pPr>
              <a:lnSpc>
                <a:spcPct val="120000"/>
              </a:lnSpc>
              <a:spcAft>
                <a:spcPts val="1200"/>
              </a:spcAft>
            </a:pPr>
            <a:r>
              <a:rPr lang="en-US" sz="1600" dirty="0"/>
              <a:t>Ideally, the review process should provide an opportunity for a prospective applicant to meet with a designated representative of the municipality prior to preparing the actual application. Some communities make a preapplication meeting mandatory for larger or more complex projects.</a:t>
            </a:r>
          </a:p>
          <a:p>
            <a:pPr>
              <a:lnSpc>
                <a:spcPct val="120000"/>
              </a:lnSpc>
              <a:spcAft>
                <a:spcPts val="1200"/>
              </a:spcAft>
            </a:pPr>
            <a:r>
              <a:rPr lang="en-US" sz="1600" dirty="0"/>
              <a:t>If the municipality has staff, the preapplication meeting should occur with the staff person who has the most involvement with site plan review (i.e., the Planner, CEO, or Town Manager). If the Town has limited staff, the process should provide the opportunity for a preapplication conference with the reviewing body (i.e., Planning Board, Site-Plan Review Board, etc.).</a:t>
            </a:r>
          </a:p>
          <a:p>
            <a:pPr>
              <a:lnSpc>
                <a:spcPct val="120000"/>
              </a:lnSpc>
              <a:spcAft>
                <a:spcPts val="1200"/>
              </a:spcAft>
            </a:pPr>
            <a:r>
              <a:rPr lang="en-US" sz="1600" dirty="0"/>
              <a:t>The preapplication phase should be informal and no </a:t>
            </a:r>
            <a:r>
              <a:rPr lang="en-US" sz="1600" i="1" dirty="0"/>
              <a:t>substantive</a:t>
            </a:r>
            <a:r>
              <a:rPr lang="en-US" sz="1600" dirty="0"/>
              <a:t> decisions should be made about the project. </a:t>
            </a:r>
          </a:p>
        </p:txBody>
      </p:sp>
      <p:sp>
        <p:nvSpPr>
          <p:cNvPr id="4" name="Slide Number Placeholder 3">
            <a:extLst>
              <a:ext uri="{FF2B5EF4-FFF2-40B4-BE49-F238E27FC236}">
                <a16:creationId xmlns:a16="http://schemas.microsoft.com/office/drawing/2014/main" id="{DC2229BF-BF56-BCD1-B3FB-25308C5F22E6}"/>
              </a:ext>
            </a:extLst>
          </p:cNvPr>
          <p:cNvSpPr>
            <a:spLocks noGrp="1"/>
          </p:cNvSpPr>
          <p:nvPr>
            <p:ph type="sldNum" sz="quarter" idx="10"/>
          </p:nvPr>
        </p:nvSpPr>
        <p:spPr/>
        <p:txBody>
          <a:bodyPr/>
          <a:lstStyle/>
          <a:p>
            <a:pPr>
              <a:defRPr/>
            </a:pPr>
            <a:fld id="{0AE63BF1-BDFE-4B8D-BE1B-F30A985E3D75}" type="slidenum">
              <a:rPr lang="en-US" altLang="en-US" smtClean="0"/>
              <a:pPr>
                <a:defRPr/>
              </a:pPr>
              <a:t>12</a:t>
            </a:fld>
            <a:endParaRPr lang="en-US" altLang="en-US"/>
          </a:p>
        </p:txBody>
      </p:sp>
    </p:spTree>
    <p:extLst>
      <p:ext uri="{BB962C8B-B14F-4D97-AF65-F5344CB8AC3E}">
        <p14:creationId xmlns:p14="http://schemas.microsoft.com/office/powerpoint/2010/main" val="358162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B4AF-7C16-990A-2E3A-AAC8F9D6598A}"/>
              </a:ext>
            </a:extLst>
          </p:cNvPr>
          <p:cNvSpPr>
            <a:spLocks noGrp="1"/>
          </p:cNvSpPr>
          <p:nvPr>
            <p:ph type="title"/>
          </p:nvPr>
        </p:nvSpPr>
        <p:spPr/>
        <p:txBody>
          <a:bodyPr/>
          <a:lstStyle/>
          <a:p>
            <a:r>
              <a:rPr lang="en-US" dirty="0"/>
              <a:t>HOW DOES THE REVIEW PROCESS WORK?</a:t>
            </a:r>
            <a:br>
              <a:rPr lang="en-US" dirty="0"/>
            </a:br>
            <a:r>
              <a:rPr lang="en-US" u="sng" dirty="0"/>
              <a:t>The Preapplication Process</a:t>
            </a:r>
            <a:endParaRPr lang="en-US" dirty="0"/>
          </a:p>
        </p:txBody>
      </p:sp>
      <p:sp>
        <p:nvSpPr>
          <p:cNvPr id="3" name="Content Placeholder 2">
            <a:extLst>
              <a:ext uri="{FF2B5EF4-FFF2-40B4-BE49-F238E27FC236}">
                <a16:creationId xmlns:a16="http://schemas.microsoft.com/office/drawing/2014/main" id="{562A6452-98D9-35AD-147E-F4655B1BF1C9}"/>
              </a:ext>
            </a:extLst>
          </p:cNvPr>
          <p:cNvSpPr>
            <a:spLocks noGrp="1"/>
          </p:cNvSpPr>
          <p:nvPr>
            <p:ph idx="1"/>
          </p:nvPr>
        </p:nvSpPr>
        <p:spPr/>
        <p:txBody>
          <a:bodyPr>
            <a:normAutofit fontScale="77500" lnSpcReduction="20000"/>
          </a:bodyPr>
          <a:lstStyle/>
          <a:p>
            <a:pPr>
              <a:lnSpc>
                <a:spcPct val="120000"/>
              </a:lnSpc>
              <a:spcAft>
                <a:spcPts val="1800"/>
              </a:spcAft>
            </a:pPr>
            <a:r>
              <a:rPr lang="en-US" dirty="0"/>
              <a:t>Some review systems do allow </a:t>
            </a:r>
            <a:r>
              <a:rPr lang="en-US" i="1" dirty="0"/>
              <a:t>procedural</a:t>
            </a:r>
            <a:r>
              <a:rPr lang="en-US" dirty="0"/>
              <a:t> decisions to be made at this time such as whether certain information will be required. Any procedural decisions of this type should be in writing. The objectives of the preapplication phase should be to:</a:t>
            </a:r>
          </a:p>
          <a:p>
            <a:pPr marL="914400" lvl="1" indent="-514350">
              <a:lnSpc>
                <a:spcPct val="120000"/>
              </a:lnSpc>
              <a:spcAft>
                <a:spcPts val="1200"/>
              </a:spcAft>
              <a:buFont typeface="+mj-lt"/>
              <a:buAutoNum type="arabicPeriod"/>
            </a:pPr>
            <a:r>
              <a:rPr lang="en-US" sz="2300" dirty="0"/>
              <a:t>Provide the prospective applicant with an understanding of the review process, what information will be required, who will be involved in the review, and what the timeline will be.</a:t>
            </a:r>
          </a:p>
          <a:p>
            <a:pPr marL="914400" lvl="1" indent="-514350">
              <a:lnSpc>
                <a:spcPct val="120000"/>
              </a:lnSpc>
              <a:spcAft>
                <a:spcPts val="1200"/>
              </a:spcAft>
              <a:buFont typeface="+mj-lt"/>
              <a:buAutoNum type="arabicPeriod"/>
            </a:pPr>
            <a:r>
              <a:rPr lang="en-US" sz="2300" dirty="0"/>
              <a:t>Provide the municipality with an understanding of the development proposal and the possible implications of the development activity for the community.</a:t>
            </a:r>
          </a:p>
          <a:p>
            <a:pPr marL="914400" lvl="1" indent="-514350">
              <a:lnSpc>
                <a:spcPct val="120000"/>
              </a:lnSpc>
              <a:spcAft>
                <a:spcPts val="1200"/>
              </a:spcAft>
              <a:buFont typeface="+mj-lt"/>
              <a:buAutoNum type="arabicPeriod"/>
            </a:pPr>
            <a:r>
              <a:rPr lang="en-US" sz="2300" dirty="0"/>
              <a:t>Assure that issues or concerns that need to be addressed in the development proposal are clearly identified and understood by the applicant.</a:t>
            </a:r>
          </a:p>
        </p:txBody>
      </p:sp>
      <p:sp>
        <p:nvSpPr>
          <p:cNvPr id="4" name="Slide Number Placeholder 3">
            <a:extLst>
              <a:ext uri="{FF2B5EF4-FFF2-40B4-BE49-F238E27FC236}">
                <a16:creationId xmlns:a16="http://schemas.microsoft.com/office/drawing/2014/main" id="{680A4EE1-B5B5-1D53-9246-825FE7B4E9E3}"/>
              </a:ext>
            </a:extLst>
          </p:cNvPr>
          <p:cNvSpPr>
            <a:spLocks noGrp="1"/>
          </p:cNvSpPr>
          <p:nvPr>
            <p:ph type="sldNum" sz="quarter" idx="10"/>
          </p:nvPr>
        </p:nvSpPr>
        <p:spPr/>
        <p:txBody>
          <a:bodyPr/>
          <a:lstStyle/>
          <a:p>
            <a:pPr>
              <a:defRPr/>
            </a:pPr>
            <a:fld id="{0AE63BF1-BDFE-4B8D-BE1B-F30A985E3D75}" type="slidenum">
              <a:rPr lang="en-US" altLang="en-US" smtClean="0"/>
              <a:pPr>
                <a:defRPr/>
              </a:pPr>
              <a:t>13</a:t>
            </a:fld>
            <a:endParaRPr lang="en-US" altLang="en-US"/>
          </a:p>
        </p:txBody>
      </p:sp>
    </p:spTree>
    <p:extLst>
      <p:ext uri="{BB962C8B-B14F-4D97-AF65-F5344CB8AC3E}">
        <p14:creationId xmlns:p14="http://schemas.microsoft.com/office/powerpoint/2010/main" val="2466397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4AEF-04C6-DE90-97B7-D91838FDBAC5}"/>
              </a:ext>
            </a:extLst>
          </p:cNvPr>
          <p:cNvSpPr>
            <a:spLocks noGrp="1"/>
          </p:cNvSpPr>
          <p:nvPr>
            <p:ph type="title"/>
          </p:nvPr>
        </p:nvSpPr>
        <p:spPr/>
        <p:txBody>
          <a:bodyPr/>
          <a:lstStyle/>
          <a:p>
            <a:r>
              <a:rPr lang="en-US" dirty="0"/>
              <a:t>HOW DOES THE REVIEW PROCESS WORK?</a:t>
            </a:r>
            <a:br>
              <a:rPr lang="en-US" dirty="0"/>
            </a:br>
            <a:r>
              <a:rPr lang="en-US" u="sng" dirty="0"/>
              <a:t>Sketch Plan Phase</a:t>
            </a:r>
            <a:endParaRPr lang="en-US" dirty="0"/>
          </a:p>
        </p:txBody>
      </p:sp>
      <p:sp>
        <p:nvSpPr>
          <p:cNvPr id="3" name="Content Placeholder 2">
            <a:extLst>
              <a:ext uri="{FF2B5EF4-FFF2-40B4-BE49-F238E27FC236}">
                <a16:creationId xmlns:a16="http://schemas.microsoft.com/office/drawing/2014/main" id="{B8F82077-A54C-6CED-2D84-AF603220B3D2}"/>
              </a:ext>
            </a:extLst>
          </p:cNvPr>
          <p:cNvSpPr>
            <a:spLocks noGrp="1"/>
          </p:cNvSpPr>
          <p:nvPr>
            <p:ph idx="1"/>
          </p:nvPr>
        </p:nvSpPr>
        <p:spPr/>
        <p:txBody>
          <a:bodyPr>
            <a:normAutofit/>
          </a:bodyPr>
          <a:lstStyle/>
          <a:p>
            <a:r>
              <a:rPr lang="en-US" sz="2400" dirty="0"/>
              <a:t>The sketch plan phase is not necessary for the review of site plans, especially if provisions are made for a preapplication phase. However, if the application involves large scale projects or the development of large pieces of land, sketch plan review will often apply.  </a:t>
            </a:r>
          </a:p>
          <a:p>
            <a:endParaRPr lang="en-US" sz="2400" dirty="0"/>
          </a:p>
        </p:txBody>
      </p:sp>
      <p:sp>
        <p:nvSpPr>
          <p:cNvPr id="4" name="Slide Number Placeholder 3">
            <a:extLst>
              <a:ext uri="{FF2B5EF4-FFF2-40B4-BE49-F238E27FC236}">
                <a16:creationId xmlns:a16="http://schemas.microsoft.com/office/drawing/2014/main" id="{0BA9FECC-B1FF-DCD0-C2AD-63C7144D1038}"/>
              </a:ext>
            </a:extLst>
          </p:cNvPr>
          <p:cNvSpPr>
            <a:spLocks noGrp="1"/>
          </p:cNvSpPr>
          <p:nvPr>
            <p:ph type="sldNum" sz="quarter" idx="10"/>
          </p:nvPr>
        </p:nvSpPr>
        <p:spPr/>
        <p:txBody>
          <a:bodyPr/>
          <a:lstStyle/>
          <a:p>
            <a:pPr>
              <a:defRPr/>
            </a:pPr>
            <a:fld id="{0AE63BF1-BDFE-4B8D-BE1B-F30A985E3D75}" type="slidenum">
              <a:rPr lang="en-US" altLang="en-US" smtClean="0"/>
              <a:pPr>
                <a:defRPr/>
              </a:pPr>
              <a:t>14</a:t>
            </a:fld>
            <a:endParaRPr lang="en-US" altLang="en-US"/>
          </a:p>
        </p:txBody>
      </p:sp>
    </p:spTree>
    <p:extLst>
      <p:ext uri="{BB962C8B-B14F-4D97-AF65-F5344CB8AC3E}">
        <p14:creationId xmlns:p14="http://schemas.microsoft.com/office/powerpoint/2010/main" val="2085423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26D9-D3E0-4AA1-8EAD-A1DEFBF4C5D3}"/>
              </a:ext>
            </a:extLst>
          </p:cNvPr>
          <p:cNvSpPr>
            <a:spLocks noGrp="1"/>
          </p:cNvSpPr>
          <p:nvPr>
            <p:ph type="title"/>
          </p:nvPr>
        </p:nvSpPr>
        <p:spPr/>
        <p:txBody>
          <a:bodyPr/>
          <a:lstStyle/>
          <a:p>
            <a:r>
              <a:rPr lang="en-US" dirty="0"/>
              <a:t>HOW DOES THE REVIEW PROCESS WORK?</a:t>
            </a:r>
            <a:br>
              <a:rPr lang="en-US" dirty="0"/>
            </a:br>
            <a:r>
              <a:rPr lang="en-US" u="sng" dirty="0"/>
              <a:t>Application Phase</a:t>
            </a:r>
            <a:endParaRPr lang="en-US" dirty="0"/>
          </a:p>
        </p:txBody>
      </p:sp>
      <p:sp>
        <p:nvSpPr>
          <p:cNvPr id="3" name="Content Placeholder 2">
            <a:extLst>
              <a:ext uri="{FF2B5EF4-FFF2-40B4-BE49-F238E27FC236}">
                <a16:creationId xmlns:a16="http://schemas.microsoft.com/office/drawing/2014/main" id="{AAA78AA8-4F35-0B5C-26F5-73039D488271}"/>
              </a:ext>
            </a:extLst>
          </p:cNvPr>
          <p:cNvSpPr>
            <a:spLocks noGrp="1"/>
          </p:cNvSpPr>
          <p:nvPr>
            <p:ph idx="1"/>
          </p:nvPr>
        </p:nvSpPr>
        <p:spPr/>
        <p:txBody>
          <a:bodyPr>
            <a:normAutofit/>
          </a:bodyPr>
          <a:lstStyle/>
          <a:p>
            <a:pPr marL="0" indent="0">
              <a:lnSpc>
                <a:spcPct val="120000"/>
              </a:lnSpc>
              <a:buNone/>
            </a:pPr>
            <a:r>
              <a:rPr lang="en-US" sz="2400" dirty="0"/>
              <a:t>The review process needs to address a number of issues in this phase:</a:t>
            </a:r>
          </a:p>
          <a:p>
            <a:pPr marL="0" indent="0">
              <a:lnSpc>
                <a:spcPct val="120000"/>
              </a:lnSpc>
              <a:buNone/>
            </a:pPr>
            <a:endParaRPr lang="en-US" sz="2400" dirty="0"/>
          </a:p>
          <a:p>
            <a:pPr marL="514350" indent="-514350">
              <a:lnSpc>
                <a:spcPct val="120000"/>
              </a:lnSpc>
              <a:buFont typeface="+mj-lt"/>
              <a:buAutoNum type="arabicPeriod"/>
            </a:pPr>
            <a:r>
              <a:rPr lang="en-US" sz="2400" dirty="0"/>
              <a:t>Submission Requirements: </a:t>
            </a:r>
          </a:p>
          <a:p>
            <a:pPr lvl="1">
              <a:lnSpc>
                <a:spcPct val="120000"/>
              </a:lnSpc>
              <a:buFont typeface="Arial" panose="020B0604020202020204" pitchFamily="34" charset="0"/>
              <a:buChar char="•"/>
            </a:pPr>
            <a:r>
              <a:rPr lang="en-US" sz="2000" dirty="0"/>
              <a:t>The site plan review process cannot begin until all required information under the ordinance is received from the applicant. Many communities provide a level of flexibility in what is required (especially depending on the scope and size of the project). </a:t>
            </a:r>
          </a:p>
          <a:p>
            <a:pPr>
              <a:lnSpc>
                <a:spcPct val="120000"/>
              </a:lnSpc>
            </a:pPr>
            <a:endParaRPr lang="en-US" sz="2400" dirty="0"/>
          </a:p>
        </p:txBody>
      </p:sp>
      <p:sp>
        <p:nvSpPr>
          <p:cNvPr id="4" name="Slide Number Placeholder 3">
            <a:extLst>
              <a:ext uri="{FF2B5EF4-FFF2-40B4-BE49-F238E27FC236}">
                <a16:creationId xmlns:a16="http://schemas.microsoft.com/office/drawing/2014/main" id="{1DB0A2C5-7186-6834-5194-0767D067B2E7}"/>
              </a:ext>
            </a:extLst>
          </p:cNvPr>
          <p:cNvSpPr>
            <a:spLocks noGrp="1"/>
          </p:cNvSpPr>
          <p:nvPr>
            <p:ph type="sldNum" sz="quarter" idx="10"/>
          </p:nvPr>
        </p:nvSpPr>
        <p:spPr/>
        <p:txBody>
          <a:bodyPr/>
          <a:lstStyle/>
          <a:p>
            <a:pPr>
              <a:defRPr/>
            </a:pPr>
            <a:fld id="{0AE63BF1-BDFE-4B8D-BE1B-F30A985E3D75}" type="slidenum">
              <a:rPr lang="en-US" altLang="en-US" smtClean="0"/>
              <a:pPr>
                <a:defRPr/>
              </a:pPr>
              <a:t>15</a:t>
            </a:fld>
            <a:endParaRPr lang="en-US" altLang="en-US"/>
          </a:p>
        </p:txBody>
      </p:sp>
    </p:spTree>
    <p:extLst>
      <p:ext uri="{BB962C8B-B14F-4D97-AF65-F5344CB8AC3E}">
        <p14:creationId xmlns:p14="http://schemas.microsoft.com/office/powerpoint/2010/main" val="913333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717A7-8899-DD15-DBC9-4B86D8C4DF55}"/>
              </a:ext>
            </a:extLst>
          </p:cNvPr>
          <p:cNvSpPr>
            <a:spLocks noGrp="1"/>
          </p:cNvSpPr>
          <p:nvPr>
            <p:ph type="title"/>
          </p:nvPr>
        </p:nvSpPr>
        <p:spPr/>
        <p:txBody>
          <a:bodyPr/>
          <a:lstStyle/>
          <a:p>
            <a:r>
              <a:rPr lang="en-US" dirty="0"/>
              <a:t>HOW DOES THE REVIEW PROCESS WORK?</a:t>
            </a:r>
            <a:br>
              <a:rPr lang="en-US" dirty="0"/>
            </a:br>
            <a:r>
              <a:rPr lang="en-US" u="sng" dirty="0"/>
              <a:t>Application Phase</a:t>
            </a:r>
            <a:endParaRPr lang="en-US" dirty="0"/>
          </a:p>
        </p:txBody>
      </p:sp>
      <p:sp>
        <p:nvSpPr>
          <p:cNvPr id="3" name="Content Placeholder 2">
            <a:extLst>
              <a:ext uri="{FF2B5EF4-FFF2-40B4-BE49-F238E27FC236}">
                <a16:creationId xmlns:a16="http://schemas.microsoft.com/office/drawing/2014/main" id="{0F71D466-74C4-28A5-9EFA-B0E114343E7E}"/>
              </a:ext>
            </a:extLst>
          </p:cNvPr>
          <p:cNvSpPr>
            <a:spLocks noGrp="1"/>
          </p:cNvSpPr>
          <p:nvPr>
            <p:ph idx="1"/>
          </p:nvPr>
        </p:nvSpPr>
        <p:spPr/>
        <p:txBody>
          <a:bodyPr>
            <a:normAutofit fontScale="62500" lnSpcReduction="20000"/>
          </a:bodyPr>
          <a:lstStyle/>
          <a:p>
            <a:pPr>
              <a:lnSpc>
                <a:spcPct val="120000"/>
              </a:lnSpc>
            </a:pPr>
            <a:r>
              <a:rPr lang="en-US" sz="2900" dirty="0"/>
              <a:t>Typical submission requirements include:</a:t>
            </a:r>
          </a:p>
          <a:p>
            <a:pPr lvl="1">
              <a:lnSpc>
                <a:spcPct val="120000"/>
              </a:lnSpc>
            </a:pPr>
            <a:r>
              <a:rPr lang="en-US" sz="2500" dirty="0"/>
              <a:t>Background information regarding applicant</a:t>
            </a:r>
          </a:p>
          <a:p>
            <a:pPr lvl="1">
              <a:lnSpc>
                <a:spcPct val="120000"/>
              </a:lnSpc>
            </a:pPr>
            <a:r>
              <a:rPr lang="en-US" sz="2500" dirty="0"/>
              <a:t>Evidence of right, title, and interest </a:t>
            </a:r>
          </a:p>
          <a:p>
            <a:pPr lvl="1">
              <a:lnSpc>
                <a:spcPct val="120000"/>
              </a:lnSpc>
            </a:pPr>
            <a:r>
              <a:rPr lang="en-US" sz="2500" dirty="0"/>
              <a:t>Application fee</a:t>
            </a:r>
          </a:p>
          <a:p>
            <a:pPr lvl="1">
              <a:lnSpc>
                <a:spcPct val="120000"/>
              </a:lnSpc>
            </a:pPr>
            <a:r>
              <a:rPr lang="en-US" sz="2500" dirty="0"/>
              <a:t>Abutter information (for notification purposes) (who provides notice, i.e., municipality or applicant?)</a:t>
            </a:r>
          </a:p>
          <a:p>
            <a:pPr lvl="1">
              <a:lnSpc>
                <a:spcPct val="120000"/>
              </a:lnSpc>
            </a:pPr>
            <a:r>
              <a:rPr lang="en-US" sz="2500" dirty="0"/>
              <a:t>Scaled drawings/surveys</a:t>
            </a:r>
          </a:p>
          <a:p>
            <a:pPr lvl="1">
              <a:lnSpc>
                <a:spcPct val="120000"/>
              </a:lnSpc>
            </a:pPr>
            <a:r>
              <a:rPr lang="en-US" sz="2500" dirty="0"/>
              <a:t>Information to address substantive criteria (both existing conditions and proposed development along with required reports/plans such as traffic analysis, stormwater management and erosion plans)</a:t>
            </a:r>
          </a:p>
          <a:p>
            <a:pPr lvl="1">
              <a:lnSpc>
                <a:spcPct val="120000"/>
              </a:lnSpc>
            </a:pPr>
            <a:r>
              <a:rPr lang="en-US" sz="2500" dirty="0"/>
              <a:t>Waiver requests (submission vs. substantive)</a:t>
            </a:r>
          </a:p>
          <a:p>
            <a:pPr marL="457200" lvl="1" indent="0">
              <a:lnSpc>
                <a:spcPct val="120000"/>
              </a:lnSpc>
              <a:buNone/>
            </a:pPr>
            <a:endParaRPr lang="en-US" sz="2500" dirty="0"/>
          </a:p>
          <a:p>
            <a:pPr>
              <a:lnSpc>
                <a:spcPct val="120000"/>
              </a:lnSpc>
            </a:pPr>
            <a:r>
              <a:rPr lang="en-US" sz="2900" dirty="0"/>
              <a:t>Once the reviewers determine that all required information has been submitted, formal review of the application can begin.</a:t>
            </a:r>
          </a:p>
          <a:p>
            <a:pPr>
              <a:lnSpc>
                <a:spcPct val="120000"/>
              </a:lnSpc>
            </a:pPr>
            <a:endParaRPr lang="en-US" dirty="0"/>
          </a:p>
        </p:txBody>
      </p:sp>
      <p:sp>
        <p:nvSpPr>
          <p:cNvPr id="4" name="Slide Number Placeholder 3">
            <a:extLst>
              <a:ext uri="{FF2B5EF4-FFF2-40B4-BE49-F238E27FC236}">
                <a16:creationId xmlns:a16="http://schemas.microsoft.com/office/drawing/2014/main" id="{AAB8EFC4-33CD-C250-0B43-C91F091AA07E}"/>
              </a:ext>
            </a:extLst>
          </p:cNvPr>
          <p:cNvSpPr>
            <a:spLocks noGrp="1"/>
          </p:cNvSpPr>
          <p:nvPr>
            <p:ph type="sldNum" sz="quarter" idx="10"/>
          </p:nvPr>
        </p:nvSpPr>
        <p:spPr/>
        <p:txBody>
          <a:bodyPr/>
          <a:lstStyle/>
          <a:p>
            <a:pPr>
              <a:defRPr/>
            </a:pPr>
            <a:fld id="{0AE63BF1-BDFE-4B8D-BE1B-F30A985E3D75}" type="slidenum">
              <a:rPr lang="en-US" altLang="en-US" smtClean="0"/>
              <a:pPr>
                <a:defRPr/>
              </a:pPr>
              <a:t>16</a:t>
            </a:fld>
            <a:endParaRPr lang="en-US" altLang="en-US"/>
          </a:p>
        </p:txBody>
      </p:sp>
    </p:spTree>
    <p:extLst>
      <p:ext uri="{BB962C8B-B14F-4D97-AF65-F5344CB8AC3E}">
        <p14:creationId xmlns:p14="http://schemas.microsoft.com/office/powerpoint/2010/main" val="3630784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085F-6C45-B433-B0D3-3F7B18F69D53}"/>
              </a:ext>
            </a:extLst>
          </p:cNvPr>
          <p:cNvSpPr>
            <a:spLocks noGrp="1"/>
          </p:cNvSpPr>
          <p:nvPr>
            <p:ph type="title"/>
          </p:nvPr>
        </p:nvSpPr>
        <p:spPr/>
        <p:txBody>
          <a:bodyPr/>
          <a:lstStyle/>
          <a:p>
            <a:r>
              <a:rPr lang="en-US" dirty="0"/>
              <a:t>HOW DOES THE REVIEW PROCESS WORK?</a:t>
            </a:r>
            <a:br>
              <a:rPr lang="en-US" dirty="0"/>
            </a:br>
            <a:r>
              <a:rPr lang="en-US" u="sng" dirty="0"/>
              <a:t>Application Phase</a:t>
            </a:r>
            <a:endParaRPr lang="en-US" dirty="0"/>
          </a:p>
        </p:txBody>
      </p:sp>
      <p:sp>
        <p:nvSpPr>
          <p:cNvPr id="3" name="Content Placeholder 2">
            <a:extLst>
              <a:ext uri="{FF2B5EF4-FFF2-40B4-BE49-F238E27FC236}">
                <a16:creationId xmlns:a16="http://schemas.microsoft.com/office/drawing/2014/main" id="{34E10299-81EF-16C7-95BF-A52818E24B49}"/>
              </a:ext>
            </a:extLst>
          </p:cNvPr>
          <p:cNvSpPr>
            <a:spLocks noGrp="1"/>
          </p:cNvSpPr>
          <p:nvPr>
            <p:ph idx="1"/>
          </p:nvPr>
        </p:nvSpPr>
        <p:spPr/>
        <p:txBody>
          <a:bodyPr>
            <a:normAutofit fontScale="85000" lnSpcReduction="10000"/>
          </a:bodyPr>
          <a:lstStyle/>
          <a:p>
            <a:pPr marL="514350" indent="-514350">
              <a:lnSpc>
                <a:spcPct val="120000"/>
              </a:lnSpc>
              <a:spcAft>
                <a:spcPts val="1200"/>
              </a:spcAft>
              <a:buFont typeface="+mj-lt"/>
              <a:buAutoNum type="arabicPeriod" startAt="2"/>
            </a:pPr>
            <a:r>
              <a:rPr lang="en-US" dirty="0"/>
              <a:t>Public Notification and Involvement:</a:t>
            </a:r>
          </a:p>
          <a:p>
            <a:pPr lvl="1">
              <a:lnSpc>
                <a:spcPct val="120000"/>
              </a:lnSpc>
              <a:spcAft>
                <a:spcPts val="1200"/>
              </a:spcAft>
              <a:buFont typeface="Arial" panose="020B0604020202020204" pitchFamily="34" charset="0"/>
              <a:buChar char="•"/>
            </a:pPr>
            <a:r>
              <a:rPr lang="en-US" sz="2300" dirty="0"/>
              <a:t>This includes notification to neighbors within a designated distance from the subject development that an application is pending, and provides the opportunity for neighbors and the general public to comment on the application. Local practice varies a great deal on these matters:</a:t>
            </a:r>
          </a:p>
          <a:p>
            <a:pPr lvl="2">
              <a:lnSpc>
                <a:spcPct val="120000"/>
              </a:lnSpc>
              <a:spcAft>
                <a:spcPts val="1200"/>
              </a:spcAft>
              <a:buFont typeface="Calibri" panose="020F0502020204030204" pitchFamily="34" charset="0"/>
              <a:buChar char="‐"/>
            </a:pPr>
            <a:r>
              <a:rPr lang="en-US" sz="1900" dirty="0"/>
              <a:t>Notification - Since the type of development covered by site plan review are often of interest to nearby property owners, the review system should make provision for notifying them of the submission of the application. </a:t>
            </a:r>
          </a:p>
          <a:p>
            <a:pPr lvl="2">
              <a:lnSpc>
                <a:spcPct val="120000"/>
              </a:lnSpc>
              <a:spcAft>
                <a:spcPts val="1200"/>
              </a:spcAft>
              <a:buFont typeface="Calibri" panose="020F0502020204030204" pitchFamily="34" charset="0"/>
              <a:buChar char="‐"/>
            </a:pPr>
            <a:r>
              <a:rPr lang="en-US" sz="1900" dirty="0"/>
              <a:t>Participation - The role of the public in site plan review varies. Some communities hold public hearings on each application while others allow the public to speak at the meeting at which the project is reviewed or to provide written comments on the application.</a:t>
            </a:r>
          </a:p>
        </p:txBody>
      </p:sp>
      <p:sp>
        <p:nvSpPr>
          <p:cNvPr id="4" name="Slide Number Placeholder 3">
            <a:extLst>
              <a:ext uri="{FF2B5EF4-FFF2-40B4-BE49-F238E27FC236}">
                <a16:creationId xmlns:a16="http://schemas.microsoft.com/office/drawing/2014/main" id="{25E86D4F-3CC7-C45E-C142-34576FA10E0A}"/>
              </a:ext>
            </a:extLst>
          </p:cNvPr>
          <p:cNvSpPr>
            <a:spLocks noGrp="1"/>
          </p:cNvSpPr>
          <p:nvPr>
            <p:ph type="sldNum" sz="quarter" idx="10"/>
          </p:nvPr>
        </p:nvSpPr>
        <p:spPr/>
        <p:txBody>
          <a:bodyPr/>
          <a:lstStyle/>
          <a:p>
            <a:pPr>
              <a:defRPr/>
            </a:pPr>
            <a:fld id="{0AE63BF1-BDFE-4B8D-BE1B-F30A985E3D75}" type="slidenum">
              <a:rPr lang="en-US" altLang="en-US" smtClean="0"/>
              <a:pPr>
                <a:defRPr/>
              </a:pPr>
              <a:t>17</a:t>
            </a:fld>
            <a:endParaRPr lang="en-US" altLang="en-US"/>
          </a:p>
        </p:txBody>
      </p:sp>
    </p:spTree>
    <p:extLst>
      <p:ext uri="{BB962C8B-B14F-4D97-AF65-F5344CB8AC3E}">
        <p14:creationId xmlns:p14="http://schemas.microsoft.com/office/powerpoint/2010/main" val="688402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CE88-D1C0-114F-99B6-3A565EADEB81}"/>
              </a:ext>
            </a:extLst>
          </p:cNvPr>
          <p:cNvSpPr>
            <a:spLocks noGrp="1"/>
          </p:cNvSpPr>
          <p:nvPr>
            <p:ph type="title"/>
          </p:nvPr>
        </p:nvSpPr>
        <p:spPr/>
        <p:txBody>
          <a:bodyPr/>
          <a:lstStyle/>
          <a:p>
            <a:r>
              <a:rPr lang="en-US" dirty="0"/>
              <a:t>HOW DOES THE REVIEW PROCESS WORK?</a:t>
            </a:r>
            <a:br>
              <a:rPr lang="en-US" dirty="0"/>
            </a:br>
            <a:r>
              <a:rPr lang="en-US" u="sng" dirty="0"/>
              <a:t>Application Phase</a:t>
            </a:r>
            <a:endParaRPr lang="en-US" dirty="0"/>
          </a:p>
        </p:txBody>
      </p:sp>
      <p:sp>
        <p:nvSpPr>
          <p:cNvPr id="3" name="Content Placeholder 2">
            <a:extLst>
              <a:ext uri="{FF2B5EF4-FFF2-40B4-BE49-F238E27FC236}">
                <a16:creationId xmlns:a16="http://schemas.microsoft.com/office/drawing/2014/main" id="{43CFE06D-B28A-66DE-345D-C93B70BC14C5}"/>
              </a:ext>
            </a:extLst>
          </p:cNvPr>
          <p:cNvSpPr>
            <a:spLocks noGrp="1"/>
          </p:cNvSpPr>
          <p:nvPr>
            <p:ph idx="1"/>
          </p:nvPr>
        </p:nvSpPr>
        <p:spPr/>
        <p:txBody>
          <a:bodyPr>
            <a:normAutofit fontScale="85000" lnSpcReduction="10000"/>
          </a:bodyPr>
          <a:lstStyle/>
          <a:p>
            <a:pPr marL="514350" indent="-514350">
              <a:lnSpc>
                <a:spcPct val="120000"/>
              </a:lnSpc>
              <a:buFont typeface="+mj-lt"/>
              <a:buAutoNum type="arabicPeriod" startAt="3"/>
            </a:pPr>
            <a:r>
              <a:rPr lang="en-US" sz="1900" dirty="0"/>
              <a:t>Site Walks:</a:t>
            </a:r>
          </a:p>
          <a:p>
            <a:pPr lvl="1">
              <a:lnSpc>
                <a:spcPct val="120000"/>
              </a:lnSpc>
              <a:buFont typeface="Arial" panose="020B0604020202020204" pitchFamily="34" charset="0"/>
              <a:buChar char="•"/>
            </a:pPr>
            <a:r>
              <a:rPr lang="en-US" sz="1700" dirty="0"/>
              <a:t>Reviewing a site plan without firsthand knowledge of the site is difficult. A common way to accomplish this is through a site walk in which the members of the review body visit the site in a group. Proper public notice of the site walk needs to be provided to interested parties and abutters since the site walk is technically a meeting.</a:t>
            </a:r>
          </a:p>
          <a:p>
            <a:pPr marL="0" indent="0">
              <a:lnSpc>
                <a:spcPct val="120000"/>
              </a:lnSpc>
              <a:buNone/>
            </a:pPr>
            <a:endParaRPr lang="en-US" sz="1400" dirty="0"/>
          </a:p>
          <a:p>
            <a:pPr marL="514350" indent="-514350">
              <a:lnSpc>
                <a:spcPct val="120000"/>
              </a:lnSpc>
              <a:buFont typeface="+mj-lt"/>
              <a:buAutoNum type="arabicPeriod" startAt="4"/>
            </a:pPr>
            <a:r>
              <a:rPr lang="en-US" sz="1900" dirty="0"/>
              <a:t>Technical Review:</a:t>
            </a:r>
          </a:p>
          <a:p>
            <a:pPr lvl="1">
              <a:lnSpc>
                <a:spcPct val="120000"/>
              </a:lnSpc>
              <a:buFont typeface="Arial" panose="020B0604020202020204" pitchFamily="34" charset="0"/>
              <a:buChar char="•"/>
            </a:pPr>
            <a:r>
              <a:rPr lang="en-US" altLang="en-US" sz="1700" dirty="0"/>
              <a:t>The review process should establish procedures to assure that the technical aspects of the proposal are reviewed by competent professionals. </a:t>
            </a:r>
          </a:p>
          <a:p>
            <a:pPr lvl="1">
              <a:lnSpc>
                <a:spcPct val="120000"/>
              </a:lnSpc>
              <a:buFont typeface="Arial" panose="020B0604020202020204" pitchFamily="34" charset="0"/>
              <a:buChar char="•"/>
            </a:pPr>
            <a:r>
              <a:rPr lang="en-US" altLang="en-US" sz="1700" dirty="0"/>
              <a:t>This can be accomplished either by involving these professionals directly in the process such as through staff review committees or by referring the plans to the appropriate outside professionals for their review and comment. The cost of these outside services can be offset by charging the applicant a "peer review" fee or requiring them to establish an escrow account.</a:t>
            </a:r>
          </a:p>
          <a:p>
            <a:pPr lvl="1">
              <a:lnSpc>
                <a:spcPct val="120000"/>
              </a:lnSpc>
              <a:buFont typeface="Arial" panose="020B0604020202020204" pitchFamily="34" charset="0"/>
              <a:buChar char="•"/>
            </a:pPr>
            <a:r>
              <a:rPr lang="en-US" altLang="en-US" sz="1700" dirty="0"/>
              <a:t>Sources of Technical Review Assistance.  Even if a municipality has its own staff, it still may need to obtain outside technical assistance to review certain aspects of development proposals. The following are sources of technical assistance.</a:t>
            </a:r>
          </a:p>
        </p:txBody>
      </p:sp>
      <p:sp>
        <p:nvSpPr>
          <p:cNvPr id="4" name="Slide Number Placeholder 3">
            <a:extLst>
              <a:ext uri="{FF2B5EF4-FFF2-40B4-BE49-F238E27FC236}">
                <a16:creationId xmlns:a16="http://schemas.microsoft.com/office/drawing/2014/main" id="{2052F3CA-59B9-2066-2D4D-6177573CB3FA}"/>
              </a:ext>
            </a:extLst>
          </p:cNvPr>
          <p:cNvSpPr>
            <a:spLocks noGrp="1"/>
          </p:cNvSpPr>
          <p:nvPr>
            <p:ph type="sldNum" sz="quarter" idx="10"/>
          </p:nvPr>
        </p:nvSpPr>
        <p:spPr/>
        <p:txBody>
          <a:bodyPr/>
          <a:lstStyle/>
          <a:p>
            <a:pPr>
              <a:defRPr/>
            </a:pPr>
            <a:fld id="{0AE63BF1-BDFE-4B8D-BE1B-F30A985E3D75}" type="slidenum">
              <a:rPr lang="en-US" altLang="en-US" smtClean="0"/>
              <a:pPr>
                <a:defRPr/>
              </a:pPr>
              <a:t>18</a:t>
            </a:fld>
            <a:endParaRPr lang="en-US" altLang="en-US"/>
          </a:p>
        </p:txBody>
      </p:sp>
    </p:spTree>
    <p:extLst>
      <p:ext uri="{BB962C8B-B14F-4D97-AF65-F5344CB8AC3E}">
        <p14:creationId xmlns:p14="http://schemas.microsoft.com/office/powerpoint/2010/main" val="2971722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0C2C-D4AA-233E-5671-D9DF4BE3EBE8}"/>
              </a:ext>
            </a:extLst>
          </p:cNvPr>
          <p:cNvSpPr>
            <a:spLocks noGrp="1"/>
          </p:cNvSpPr>
          <p:nvPr>
            <p:ph type="title"/>
          </p:nvPr>
        </p:nvSpPr>
        <p:spPr/>
        <p:txBody>
          <a:bodyPr/>
          <a:lstStyle/>
          <a:p>
            <a:r>
              <a:rPr lang="en-US" dirty="0"/>
              <a:t>HOW DOES THE REVIEW PROCESS WORK?</a:t>
            </a:r>
            <a:br>
              <a:rPr lang="en-US" dirty="0"/>
            </a:br>
            <a:r>
              <a:rPr lang="en-US" u="sng" dirty="0"/>
              <a:t>Application Phase</a:t>
            </a:r>
            <a:endParaRPr lang="en-US" dirty="0"/>
          </a:p>
        </p:txBody>
      </p:sp>
      <p:sp>
        <p:nvSpPr>
          <p:cNvPr id="3" name="Content Placeholder 2">
            <a:extLst>
              <a:ext uri="{FF2B5EF4-FFF2-40B4-BE49-F238E27FC236}">
                <a16:creationId xmlns:a16="http://schemas.microsoft.com/office/drawing/2014/main" id="{06C87981-050C-0BDB-13ED-73785BEF907F}"/>
              </a:ext>
            </a:extLst>
          </p:cNvPr>
          <p:cNvSpPr>
            <a:spLocks noGrp="1"/>
          </p:cNvSpPr>
          <p:nvPr>
            <p:ph idx="1"/>
          </p:nvPr>
        </p:nvSpPr>
        <p:spPr>
          <a:xfrm>
            <a:off x="457200" y="1600200"/>
            <a:ext cx="8229600" cy="4724400"/>
          </a:xfrm>
        </p:spPr>
        <p:txBody>
          <a:bodyPr numCol="2">
            <a:normAutofit fontScale="77500" lnSpcReduction="20000"/>
          </a:bodyPr>
          <a:lstStyle/>
          <a:p>
            <a:pPr>
              <a:lnSpc>
                <a:spcPct val="120000"/>
              </a:lnSpc>
              <a:spcBef>
                <a:spcPts val="0"/>
              </a:spcBef>
              <a:spcAft>
                <a:spcPts val="0"/>
              </a:spcAft>
            </a:pPr>
            <a:r>
              <a:rPr lang="en-US" sz="1900" kern="100" dirty="0">
                <a:effectLst/>
                <a:ea typeface="Calibri" panose="020F0502020204030204" pitchFamily="34" charset="0"/>
              </a:rPr>
              <a:t>Planning and Site Design</a:t>
            </a:r>
          </a:p>
          <a:p>
            <a:pPr lvl="1">
              <a:lnSpc>
                <a:spcPct val="120000"/>
              </a:lnSpc>
              <a:spcBef>
                <a:spcPts val="0"/>
              </a:spcBef>
              <a:spcAft>
                <a:spcPts val="0"/>
              </a:spcAft>
            </a:pPr>
            <a:r>
              <a:rPr lang="en-US" sz="1800" kern="100" dirty="0">
                <a:effectLst/>
                <a:ea typeface="Calibri" panose="020F0502020204030204" pitchFamily="34" charset="0"/>
              </a:rPr>
              <a:t>Councils of government</a:t>
            </a:r>
          </a:p>
          <a:p>
            <a:pPr lvl="1">
              <a:lnSpc>
                <a:spcPct val="120000"/>
              </a:lnSpc>
              <a:spcBef>
                <a:spcPts val="0"/>
              </a:spcBef>
              <a:spcAft>
                <a:spcPts val="0"/>
              </a:spcAft>
            </a:pPr>
            <a:r>
              <a:rPr lang="en-US" sz="1800" kern="100" dirty="0">
                <a:effectLst/>
                <a:ea typeface="Calibri" panose="020F0502020204030204" pitchFamily="34" charset="0"/>
              </a:rPr>
              <a:t>Regional planning commissions</a:t>
            </a:r>
          </a:p>
          <a:p>
            <a:pPr lvl="1">
              <a:lnSpc>
                <a:spcPct val="120000"/>
              </a:lnSpc>
              <a:spcBef>
                <a:spcPts val="0"/>
              </a:spcBef>
              <a:spcAft>
                <a:spcPts val="0"/>
              </a:spcAft>
            </a:pPr>
            <a:r>
              <a:rPr lang="en-US" sz="1800" kern="100" dirty="0">
                <a:effectLst/>
                <a:ea typeface="Calibri" panose="020F0502020204030204" pitchFamily="34" charset="0"/>
              </a:rPr>
              <a:t>Private planning consultants</a:t>
            </a:r>
          </a:p>
          <a:p>
            <a:pPr marL="114300" lvl="1" indent="0">
              <a:lnSpc>
                <a:spcPct val="120000"/>
              </a:lnSpc>
              <a:spcBef>
                <a:spcPts val="0"/>
              </a:spcBef>
              <a:spcAft>
                <a:spcPts val="0"/>
              </a:spcAft>
              <a:buNone/>
            </a:pPr>
            <a:endParaRPr lang="en-US" sz="1600" kern="100" dirty="0">
              <a:effectLst/>
              <a:ea typeface="Calibri" panose="020F0502020204030204" pitchFamily="34" charset="0"/>
            </a:endParaRPr>
          </a:p>
          <a:p>
            <a:pPr>
              <a:lnSpc>
                <a:spcPct val="120000"/>
              </a:lnSpc>
              <a:spcBef>
                <a:spcPts val="0"/>
              </a:spcBef>
              <a:spcAft>
                <a:spcPts val="0"/>
              </a:spcAft>
            </a:pPr>
            <a:r>
              <a:rPr lang="en-US" altLang="en-US" sz="1900" kern="100" dirty="0">
                <a:ea typeface="Calibri" panose="020F0502020204030204" pitchFamily="34" charset="0"/>
              </a:rPr>
              <a:t>Engineering and Utilities</a:t>
            </a:r>
          </a:p>
          <a:p>
            <a:pPr lvl="1">
              <a:lnSpc>
                <a:spcPct val="120000"/>
              </a:lnSpc>
              <a:spcBef>
                <a:spcPts val="0"/>
              </a:spcBef>
              <a:spcAft>
                <a:spcPts val="0"/>
              </a:spcAft>
            </a:pPr>
            <a:r>
              <a:rPr lang="en-US" altLang="en-US" sz="1800" kern="100" dirty="0">
                <a:ea typeface="Calibri" panose="020F0502020204030204" pitchFamily="34" charset="0"/>
              </a:rPr>
              <a:t>Local water districts</a:t>
            </a:r>
          </a:p>
          <a:p>
            <a:pPr lvl="1">
              <a:lnSpc>
                <a:spcPct val="120000"/>
              </a:lnSpc>
              <a:spcBef>
                <a:spcPts val="0"/>
              </a:spcBef>
              <a:spcAft>
                <a:spcPts val="0"/>
              </a:spcAft>
            </a:pPr>
            <a:r>
              <a:rPr lang="en-US" altLang="en-US" sz="1800" kern="100" dirty="0">
                <a:ea typeface="Calibri" panose="020F0502020204030204" pitchFamily="34" charset="0"/>
              </a:rPr>
              <a:t>Local sewer/sanitary districts</a:t>
            </a:r>
          </a:p>
          <a:p>
            <a:pPr lvl="1">
              <a:lnSpc>
                <a:spcPct val="120000"/>
              </a:lnSpc>
              <a:spcBef>
                <a:spcPts val="0"/>
              </a:spcBef>
              <a:spcAft>
                <a:spcPts val="0"/>
              </a:spcAft>
            </a:pPr>
            <a:r>
              <a:rPr lang="en-US" altLang="en-US" sz="1800" kern="100" dirty="0">
                <a:ea typeface="Calibri" panose="020F0502020204030204" pitchFamily="34" charset="0"/>
              </a:rPr>
              <a:t>Private engineering firms</a:t>
            </a:r>
          </a:p>
          <a:p>
            <a:pPr marL="114300" lvl="1" indent="0">
              <a:lnSpc>
                <a:spcPct val="120000"/>
              </a:lnSpc>
              <a:spcBef>
                <a:spcPts val="0"/>
              </a:spcBef>
              <a:spcAft>
                <a:spcPts val="0"/>
              </a:spcAft>
              <a:buNone/>
            </a:pPr>
            <a:endParaRPr lang="en-US" sz="1600" kern="100" dirty="0">
              <a:effectLst/>
              <a:ea typeface="Calibri" panose="020F0502020204030204" pitchFamily="34" charset="0"/>
            </a:endParaRPr>
          </a:p>
          <a:p>
            <a:pPr>
              <a:lnSpc>
                <a:spcPct val="120000"/>
              </a:lnSpc>
              <a:spcBef>
                <a:spcPts val="0"/>
              </a:spcBef>
              <a:spcAft>
                <a:spcPts val="0"/>
              </a:spcAft>
            </a:pPr>
            <a:r>
              <a:rPr lang="en-US" altLang="en-US" sz="1900" kern="100" dirty="0">
                <a:ea typeface="Calibri" panose="020F0502020204030204" pitchFamily="34" charset="0"/>
              </a:rPr>
              <a:t>Traffic Impacts, Driveway Locations,  </a:t>
            </a:r>
            <a:br>
              <a:rPr lang="en-US" altLang="en-US" sz="1900" kern="100" dirty="0">
                <a:ea typeface="Calibri" panose="020F0502020204030204" pitchFamily="34" charset="0"/>
              </a:rPr>
            </a:br>
            <a:r>
              <a:rPr lang="en-US" altLang="en-US" sz="1900" kern="100" dirty="0">
                <a:ea typeface="Calibri" panose="020F0502020204030204" pitchFamily="34" charset="0"/>
              </a:rPr>
              <a:t>Design of Vehicular and Pedestrian Access</a:t>
            </a:r>
          </a:p>
          <a:p>
            <a:pPr lvl="1">
              <a:lnSpc>
                <a:spcPct val="120000"/>
              </a:lnSpc>
              <a:spcBef>
                <a:spcPts val="0"/>
              </a:spcBef>
              <a:spcAft>
                <a:spcPts val="0"/>
              </a:spcAft>
            </a:pPr>
            <a:r>
              <a:rPr lang="en-US" altLang="en-US" sz="1800" kern="100" dirty="0">
                <a:ea typeface="Calibri" panose="020F0502020204030204" pitchFamily="34" charset="0"/>
              </a:rPr>
              <a:t>MDOT regional offices</a:t>
            </a:r>
          </a:p>
          <a:p>
            <a:pPr lvl="1">
              <a:lnSpc>
                <a:spcPct val="120000"/>
              </a:lnSpc>
              <a:spcBef>
                <a:spcPts val="0"/>
              </a:spcBef>
              <a:spcAft>
                <a:spcPts val="0"/>
              </a:spcAft>
            </a:pPr>
            <a:r>
              <a:rPr lang="en-US" altLang="en-US" sz="1800" kern="100" dirty="0">
                <a:ea typeface="Calibri" panose="020F0502020204030204" pitchFamily="34" charset="0"/>
              </a:rPr>
              <a:t>Private traffic engineers</a:t>
            </a:r>
          </a:p>
          <a:p>
            <a:pPr marL="0" indent="0">
              <a:lnSpc>
                <a:spcPct val="120000"/>
              </a:lnSpc>
              <a:spcBef>
                <a:spcPts val="0"/>
              </a:spcBef>
              <a:spcAft>
                <a:spcPts val="0"/>
              </a:spcAft>
              <a:buNone/>
            </a:pPr>
            <a:endParaRPr lang="en-US" sz="1600" kern="100" dirty="0">
              <a:ea typeface="Calibri" panose="020F0502020204030204" pitchFamily="34" charset="0"/>
            </a:endParaRPr>
          </a:p>
          <a:p>
            <a:pPr>
              <a:lnSpc>
                <a:spcPct val="120000"/>
              </a:lnSpc>
              <a:spcBef>
                <a:spcPts val="0"/>
              </a:spcBef>
              <a:spcAft>
                <a:spcPts val="0"/>
              </a:spcAft>
            </a:pPr>
            <a:r>
              <a:rPr lang="en-US" altLang="en-US" sz="1900" kern="100" dirty="0">
                <a:ea typeface="Calibri" panose="020F0502020204030204" pitchFamily="34" charset="0"/>
              </a:rPr>
              <a:t>Groundwater Impacts</a:t>
            </a:r>
          </a:p>
          <a:p>
            <a:pPr lvl="1">
              <a:lnSpc>
                <a:spcPct val="120000"/>
              </a:lnSpc>
              <a:spcBef>
                <a:spcPts val="0"/>
              </a:spcBef>
              <a:spcAft>
                <a:spcPts val="0"/>
              </a:spcAft>
            </a:pPr>
            <a:r>
              <a:rPr lang="en-US" altLang="en-US" sz="1800" kern="100" dirty="0">
                <a:ea typeface="Calibri" panose="020F0502020204030204" pitchFamily="34" charset="0"/>
              </a:rPr>
              <a:t>Hydrogeology consultants</a:t>
            </a:r>
          </a:p>
          <a:p>
            <a:pPr lvl="1">
              <a:lnSpc>
                <a:spcPct val="120000"/>
              </a:lnSpc>
              <a:spcBef>
                <a:spcPts val="0"/>
              </a:spcBef>
              <a:spcAft>
                <a:spcPts val="0"/>
              </a:spcAft>
            </a:pPr>
            <a:r>
              <a:rPr lang="en-US" altLang="en-US" sz="1800" kern="100" dirty="0">
                <a:ea typeface="Calibri" panose="020F0502020204030204" pitchFamily="34" charset="0"/>
              </a:rPr>
              <a:t>Maine DEP</a:t>
            </a:r>
          </a:p>
          <a:p>
            <a:pPr marL="114300" lvl="1" indent="0">
              <a:lnSpc>
                <a:spcPct val="120000"/>
              </a:lnSpc>
              <a:spcBef>
                <a:spcPts val="0"/>
              </a:spcBef>
              <a:spcAft>
                <a:spcPts val="0"/>
              </a:spcAft>
              <a:buNone/>
            </a:pPr>
            <a:endParaRPr lang="en-US" sz="1600" kern="100" dirty="0">
              <a:effectLst/>
              <a:ea typeface="Calibri" panose="020F0502020204030204" pitchFamily="34" charset="0"/>
            </a:endParaRPr>
          </a:p>
          <a:p>
            <a:pPr marL="114300" lvl="1" indent="0">
              <a:lnSpc>
                <a:spcPct val="120000"/>
              </a:lnSpc>
              <a:spcBef>
                <a:spcPts val="0"/>
              </a:spcBef>
              <a:spcAft>
                <a:spcPts val="0"/>
              </a:spcAft>
              <a:buNone/>
            </a:pPr>
            <a:endParaRPr lang="en-US" sz="1600" kern="100" dirty="0">
              <a:ea typeface="Calibri" panose="020F0502020204030204" pitchFamily="34" charset="0"/>
            </a:endParaRPr>
          </a:p>
          <a:p>
            <a:pPr marL="114300" lvl="1" indent="0">
              <a:lnSpc>
                <a:spcPct val="120000"/>
              </a:lnSpc>
              <a:spcBef>
                <a:spcPts val="0"/>
              </a:spcBef>
              <a:spcAft>
                <a:spcPts val="0"/>
              </a:spcAft>
              <a:buNone/>
            </a:pPr>
            <a:endParaRPr lang="en-US" sz="1600" kern="100" dirty="0">
              <a:effectLst/>
              <a:ea typeface="Calibri" panose="020F0502020204030204" pitchFamily="34" charset="0"/>
            </a:endParaRPr>
          </a:p>
          <a:p>
            <a:pPr marL="114300" lvl="1" indent="0">
              <a:lnSpc>
                <a:spcPct val="120000"/>
              </a:lnSpc>
              <a:spcBef>
                <a:spcPts val="0"/>
              </a:spcBef>
              <a:spcAft>
                <a:spcPts val="0"/>
              </a:spcAft>
              <a:buNone/>
            </a:pPr>
            <a:endParaRPr lang="en-US" sz="1600" kern="100" dirty="0">
              <a:effectLst/>
              <a:ea typeface="Calibri" panose="020F0502020204030204" pitchFamily="34" charset="0"/>
            </a:endParaRPr>
          </a:p>
          <a:p>
            <a:pPr>
              <a:lnSpc>
                <a:spcPct val="120000"/>
              </a:lnSpc>
              <a:spcBef>
                <a:spcPts val="0"/>
              </a:spcBef>
              <a:spcAft>
                <a:spcPts val="0"/>
              </a:spcAft>
            </a:pPr>
            <a:r>
              <a:rPr lang="en-US" altLang="en-US" sz="1900" kern="100" dirty="0">
                <a:ea typeface="Calibri" panose="020F0502020204030204" pitchFamily="34" charset="0"/>
              </a:rPr>
              <a:t>Drainage, Erosion, and Sedimentation Controls</a:t>
            </a:r>
          </a:p>
          <a:p>
            <a:pPr lvl="1">
              <a:lnSpc>
                <a:spcPct val="120000"/>
              </a:lnSpc>
              <a:spcBef>
                <a:spcPts val="0"/>
              </a:spcBef>
              <a:spcAft>
                <a:spcPts val="0"/>
              </a:spcAft>
            </a:pPr>
            <a:r>
              <a:rPr lang="en-US" altLang="en-US" sz="1700" kern="100" dirty="0">
                <a:ea typeface="Calibri" panose="020F0502020204030204" pitchFamily="34" charset="0"/>
              </a:rPr>
              <a:t>County Soil and Water Conservation Districts</a:t>
            </a:r>
          </a:p>
          <a:p>
            <a:pPr lvl="1">
              <a:lnSpc>
                <a:spcPct val="120000"/>
              </a:lnSpc>
              <a:spcBef>
                <a:spcPts val="0"/>
              </a:spcBef>
              <a:spcAft>
                <a:spcPts val="0"/>
              </a:spcAft>
            </a:pPr>
            <a:r>
              <a:rPr lang="en-US" altLang="en-US" sz="1700" kern="100" dirty="0">
                <a:ea typeface="Calibri" panose="020F0502020204030204" pitchFamily="34" charset="0"/>
              </a:rPr>
              <a:t>Maine DEP</a:t>
            </a:r>
          </a:p>
          <a:p>
            <a:pPr lvl="1">
              <a:lnSpc>
                <a:spcPct val="120000"/>
              </a:lnSpc>
              <a:spcBef>
                <a:spcPts val="0"/>
              </a:spcBef>
              <a:spcAft>
                <a:spcPts val="0"/>
              </a:spcAft>
            </a:pPr>
            <a:r>
              <a:rPr lang="en-US" altLang="en-US" sz="1700" kern="100" dirty="0">
                <a:ea typeface="Calibri" panose="020F0502020204030204" pitchFamily="34" charset="0"/>
              </a:rPr>
              <a:t>Private engineering firms</a:t>
            </a:r>
          </a:p>
          <a:p>
            <a:pPr marL="457200" lvl="1" indent="0">
              <a:lnSpc>
                <a:spcPct val="120000"/>
              </a:lnSpc>
              <a:buNone/>
            </a:pPr>
            <a:endParaRPr lang="en-US" sz="1600" kern="0" dirty="0">
              <a:ea typeface="Calibri" panose="020F0502020204030204" pitchFamily="34" charset="0"/>
            </a:endParaRPr>
          </a:p>
          <a:p>
            <a:pPr>
              <a:lnSpc>
                <a:spcPct val="120000"/>
              </a:lnSpc>
              <a:spcBef>
                <a:spcPts val="0"/>
              </a:spcBef>
              <a:spcAft>
                <a:spcPts val="0"/>
              </a:spcAft>
            </a:pPr>
            <a:r>
              <a:rPr lang="en-US" altLang="en-US" sz="1900" kern="100" dirty="0">
                <a:ea typeface="Calibri" panose="020F0502020204030204" pitchFamily="34" charset="0"/>
              </a:rPr>
              <a:t>Historic and Archaeological Resources</a:t>
            </a:r>
          </a:p>
          <a:p>
            <a:pPr lvl="1">
              <a:lnSpc>
                <a:spcPct val="120000"/>
              </a:lnSpc>
              <a:spcBef>
                <a:spcPts val="0"/>
              </a:spcBef>
              <a:spcAft>
                <a:spcPts val="0"/>
              </a:spcAft>
            </a:pPr>
            <a:r>
              <a:rPr lang="en-US" altLang="en-US" sz="1700" kern="100" dirty="0">
                <a:ea typeface="Calibri" panose="020F0502020204030204" pitchFamily="34" charset="0"/>
              </a:rPr>
              <a:t>State Historic Preservation Office</a:t>
            </a:r>
          </a:p>
          <a:p>
            <a:pPr marL="457200" lvl="1" indent="0">
              <a:lnSpc>
                <a:spcPct val="120000"/>
              </a:lnSpc>
              <a:buNone/>
            </a:pPr>
            <a:endParaRPr lang="en-US" sz="1600" kern="0" dirty="0">
              <a:ea typeface="Calibri" panose="020F0502020204030204" pitchFamily="34" charset="0"/>
            </a:endParaRPr>
          </a:p>
          <a:p>
            <a:pPr>
              <a:lnSpc>
                <a:spcPct val="120000"/>
              </a:lnSpc>
              <a:spcBef>
                <a:spcPts val="0"/>
              </a:spcBef>
              <a:spcAft>
                <a:spcPts val="0"/>
              </a:spcAft>
            </a:pPr>
            <a:r>
              <a:rPr lang="en-US" altLang="en-US" sz="1900" kern="100" dirty="0">
                <a:ea typeface="Calibri" panose="020F0502020204030204" pitchFamily="34" charset="0"/>
              </a:rPr>
              <a:t>Wildlife and Plants/Ecosystems</a:t>
            </a:r>
          </a:p>
          <a:p>
            <a:pPr lvl="1">
              <a:lnSpc>
                <a:spcPct val="120000"/>
              </a:lnSpc>
              <a:spcBef>
                <a:spcPts val="0"/>
              </a:spcBef>
              <a:spcAft>
                <a:spcPts val="0"/>
              </a:spcAft>
            </a:pPr>
            <a:r>
              <a:rPr lang="en-US" sz="1700" kern="0" dirty="0">
                <a:ea typeface="Calibri" panose="020F0502020204030204" pitchFamily="34" charset="0"/>
              </a:rPr>
              <a:t>Maine Inland Fisheries &amp; Wildlife (Rare, Threatened, and Endangered species and habitats; Significant Wildlife Habitats; and Protected Natural Resources) See </a:t>
            </a:r>
            <a:r>
              <a:rPr lang="en-US" sz="1700" i="1" u="sng" dirty="0">
                <a:solidFill>
                  <a:srgbClr val="2F5496"/>
                </a:solidFill>
                <a:effectLst/>
                <a:ea typeface="Calibri" panose="020F0502020204030204" pitchFamily="34" charset="0"/>
                <a:hlinkClick r:id="rId2"/>
              </a:rPr>
              <a:t>https://www.maine.gov/ifw/programs-resources</a:t>
            </a:r>
            <a:r>
              <a:rPr lang="en-US" sz="1700" i="1" dirty="0">
                <a:solidFill>
                  <a:srgbClr val="2F5496"/>
                </a:solidFill>
                <a:effectLst/>
                <a:ea typeface="Calibri" panose="020F0502020204030204" pitchFamily="34" charset="0"/>
                <a:hlinkClick r:id="rId2"/>
              </a:rPr>
              <a:t>/environmental-review/index.html/</a:t>
            </a:r>
            <a:endParaRPr lang="en-US" sz="1700" i="1" dirty="0">
              <a:solidFill>
                <a:srgbClr val="2F5496"/>
              </a:solidFill>
              <a:ea typeface="Calibri" panose="020F0502020204030204" pitchFamily="34" charset="0"/>
            </a:endParaRPr>
          </a:p>
          <a:p>
            <a:pPr lvl="1">
              <a:lnSpc>
                <a:spcPct val="120000"/>
              </a:lnSpc>
              <a:spcBef>
                <a:spcPts val="0"/>
              </a:spcBef>
              <a:spcAft>
                <a:spcPts val="0"/>
              </a:spcAft>
            </a:pPr>
            <a:endParaRPr lang="en-US" sz="1700" i="1" kern="0" dirty="0">
              <a:solidFill>
                <a:srgbClr val="2F5496"/>
              </a:solidFill>
              <a:ea typeface="Calibri" panose="020F0502020204030204" pitchFamily="34" charset="0"/>
            </a:endParaRPr>
          </a:p>
          <a:p>
            <a:pPr lvl="1">
              <a:lnSpc>
                <a:spcPct val="120000"/>
              </a:lnSpc>
              <a:spcBef>
                <a:spcPts val="0"/>
              </a:spcBef>
              <a:spcAft>
                <a:spcPts val="0"/>
              </a:spcAft>
            </a:pPr>
            <a:r>
              <a:rPr lang="en-US" sz="1700" kern="0" dirty="0">
                <a:ea typeface="Calibri" panose="020F0502020204030204" pitchFamily="34" charset="0"/>
              </a:rPr>
              <a:t>Natural Areas Program (Maine Department of Agriculture, Conservation &amp; Forestry) See </a:t>
            </a:r>
            <a:r>
              <a:rPr lang="en-US" sz="1700" kern="0" dirty="0">
                <a:ea typeface="Calibri" panose="020F0502020204030204" pitchFamily="34" charset="0"/>
                <a:hlinkClick r:id="rId3"/>
              </a:rPr>
              <a:t>https://www.maine.gov/dacf/mnap/</a:t>
            </a:r>
            <a:r>
              <a:rPr lang="en-US" sz="1700" kern="0" dirty="0">
                <a:ea typeface="Calibri" panose="020F0502020204030204" pitchFamily="34" charset="0"/>
              </a:rPr>
              <a:t> </a:t>
            </a:r>
            <a:endParaRPr lang="en-US" sz="1700" kern="100" dirty="0">
              <a:effectLst/>
              <a:ea typeface="Calibri" panose="020F0502020204030204" pitchFamily="34" charset="0"/>
            </a:endParaRPr>
          </a:p>
          <a:p>
            <a:pPr marL="114300" lvl="1" indent="0">
              <a:lnSpc>
                <a:spcPct val="120000"/>
              </a:lnSpc>
              <a:spcBef>
                <a:spcPts val="0"/>
              </a:spcBef>
              <a:spcAft>
                <a:spcPts val="0"/>
              </a:spcAft>
              <a:buNone/>
            </a:pPr>
            <a:endParaRPr lang="en-US" sz="1600" kern="100" dirty="0">
              <a:effectLst/>
              <a:ea typeface="Calibri" panose="020F0502020204030204" pitchFamily="34" charset="0"/>
            </a:endParaRPr>
          </a:p>
          <a:p>
            <a:pPr marL="114300" lvl="1" indent="0">
              <a:lnSpc>
                <a:spcPct val="120000"/>
              </a:lnSpc>
              <a:spcBef>
                <a:spcPts val="0"/>
              </a:spcBef>
              <a:spcAft>
                <a:spcPts val="0"/>
              </a:spcAft>
              <a:buNone/>
            </a:pPr>
            <a:endParaRPr lang="en-US" sz="1600" kern="100" dirty="0">
              <a:ea typeface="Calibri" panose="020F0502020204030204" pitchFamily="34" charset="0"/>
            </a:endParaRPr>
          </a:p>
          <a:p>
            <a:pPr marL="114300" lvl="1" indent="0">
              <a:lnSpc>
                <a:spcPct val="120000"/>
              </a:lnSpc>
              <a:spcBef>
                <a:spcPts val="0"/>
              </a:spcBef>
              <a:spcAft>
                <a:spcPts val="0"/>
              </a:spcAft>
              <a:buNone/>
            </a:pPr>
            <a:endParaRPr lang="en-US" sz="1600" kern="100" dirty="0">
              <a:effectLst/>
              <a:ea typeface="Calibri" panose="020F0502020204030204" pitchFamily="34" charset="0"/>
            </a:endParaRPr>
          </a:p>
          <a:p>
            <a:pPr marL="0" indent="0">
              <a:lnSpc>
                <a:spcPct val="120000"/>
              </a:lnSpc>
              <a:buNone/>
            </a:pPr>
            <a:endParaRPr lang="en-US" sz="1600" dirty="0">
              <a:ea typeface="Calibri" panose="020F0502020204030204" pitchFamily="34" charset="0"/>
            </a:endParaRPr>
          </a:p>
        </p:txBody>
      </p:sp>
      <p:sp>
        <p:nvSpPr>
          <p:cNvPr id="4" name="Slide Number Placeholder 3">
            <a:extLst>
              <a:ext uri="{FF2B5EF4-FFF2-40B4-BE49-F238E27FC236}">
                <a16:creationId xmlns:a16="http://schemas.microsoft.com/office/drawing/2014/main" id="{5534FB52-5BEA-DDD3-4C19-D2864311F3EE}"/>
              </a:ext>
            </a:extLst>
          </p:cNvPr>
          <p:cNvSpPr>
            <a:spLocks noGrp="1"/>
          </p:cNvSpPr>
          <p:nvPr>
            <p:ph type="sldNum" sz="quarter" idx="10"/>
          </p:nvPr>
        </p:nvSpPr>
        <p:spPr/>
        <p:txBody>
          <a:bodyPr/>
          <a:lstStyle/>
          <a:p>
            <a:pPr>
              <a:defRPr/>
            </a:pPr>
            <a:fld id="{0AE63BF1-BDFE-4B8D-BE1B-F30A985E3D75}" type="slidenum">
              <a:rPr lang="en-US" altLang="en-US" smtClean="0"/>
              <a:pPr>
                <a:defRPr/>
              </a:pPr>
              <a:t>19</a:t>
            </a:fld>
            <a:endParaRPr lang="en-US" altLang="en-US"/>
          </a:p>
        </p:txBody>
      </p:sp>
    </p:spTree>
    <p:extLst>
      <p:ext uri="{BB962C8B-B14F-4D97-AF65-F5344CB8AC3E}">
        <p14:creationId xmlns:p14="http://schemas.microsoft.com/office/powerpoint/2010/main" val="364874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D887186-2D53-3751-4511-7B87FC700EF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a:t>WHAT IS SITE PLAN REVIEW?</a:t>
            </a:r>
          </a:p>
        </p:txBody>
      </p:sp>
      <p:sp>
        <p:nvSpPr>
          <p:cNvPr id="8195" name="Content Placeholder 2">
            <a:extLst>
              <a:ext uri="{FF2B5EF4-FFF2-40B4-BE49-F238E27FC236}">
                <a16:creationId xmlns:a16="http://schemas.microsoft.com/office/drawing/2014/main" id="{7E51E1AE-E691-800D-CFEA-A8DFC31F459D}"/>
              </a:ext>
            </a:extLst>
          </p:cNvPr>
          <p:cNvSpPr>
            <a:spLocks noGrp="1"/>
          </p:cNvSpPr>
          <p:nvPr>
            <p:ph idx="1"/>
          </p:nvPr>
        </p:nvSpPr>
        <p:spPr/>
        <p:txBody>
          <a:bodyPr>
            <a:normAutofit fontScale="77500" lnSpcReduction="20000"/>
          </a:bodyPr>
          <a:lstStyle/>
          <a:p>
            <a:pPr>
              <a:lnSpc>
                <a:spcPct val="120000"/>
              </a:lnSpc>
            </a:pPr>
            <a:r>
              <a:rPr lang="en-US" sz="2800" dirty="0"/>
              <a:t>Site plan review is a locally developed system for reviewing new commercial, retail, service, industrial, other nonresidential development (and sometimes multi-family residential uses) to assure that it meets public health, safety, and environmental concerns.  In some cases, site plan review also involves “good neighbor” standards and criteria to ensure compatibility with surroundings. </a:t>
            </a:r>
          </a:p>
          <a:p>
            <a:pPr>
              <a:lnSpc>
                <a:spcPct val="120000"/>
              </a:lnSpc>
            </a:pPr>
            <a:endParaRPr lang="en-US" sz="2800" dirty="0"/>
          </a:p>
          <a:p>
            <a:pPr>
              <a:lnSpc>
                <a:spcPct val="120000"/>
              </a:lnSpc>
            </a:pPr>
            <a:r>
              <a:rPr lang="en-US" sz="2800" dirty="0"/>
              <a:t>Used for development that is larger in scale with potential impacts on community and neighbors that would not otherwise receive broader review (such as subdivision review).</a:t>
            </a:r>
            <a:endParaRPr lang="en-US" dirty="0"/>
          </a:p>
          <a:p>
            <a:pPr>
              <a:lnSpc>
                <a:spcPct val="120000"/>
              </a:lnSpc>
            </a:pPr>
            <a:endParaRPr dirty="0"/>
          </a:p>
        </p:txBody>
      </p:sp>
      <p:sp>
        <p:nvSpPr>
          <p:cNvPr id="8196" name="Slide Number Placeholder 3">
            <a:extLst>
              <a:ext uri="{FF2B5EF4-FFF2-40B4-BE49-F238E27FC236}">
                <a16:creationId xmlns:a16="http://schemas.microsoft.com/office/drawing/2014/main" id="{355C624D-D05E-61BB-5334-99C6CCB36EE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buClr>
                <a:srgbClr val="C00000"/>
              </a:buClr>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150000"/>
              </a:lnSpc>
              <a:buClr>
                <a:srgbClr val="C00000"/>
              </a:buClr>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150000"/>
              </a:lnSpc>
              <a:buClr>
                <a:srgbClr val="C00000"/>
              </a:buClr>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150000"/>
              </a:lnSpc>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150000"/>
              </a:lnSpc>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nSpc>
                <a:spcPct val="100000"/>
              </a:lnSpc>
              <a:buClrTx/>
              <a:buFontTx/>
              <a:buNone/>
            </a:pPr>
            <a:fld id="{81C94919-CFBB-4FC7-A491-F435D4DD6233}" type="slidenum">
              <a:rPr lang="en-US" altLang="en-US" sz="1100">
                <a:latin typeface="Univers LT Std 45 Light" panose="020B0403020202020204" pitchFamily="34" charset="0"/>
                <a:cs typeface="Arial" panose="020B0604020202020204" pitchFamily="34" charset="0"/>
              </a:rPr>
              <a:pPr>
                <a:lnSpc>
                  <a:spcPct val="100000"/>
                </a:lnSpc>
                <a:buClrTx/>
                <a:buFontTx/>
                <a:buNone/>
              </a:pPr>
              <a:t>2</a:t>
            </a:fld>
            <a:endParaRPr lang="en-US" altLang="en-US" sz="1100">
              <a:latin typeface="Univers LT Std 45 Light" panose="020B0403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ABFC-F03E-0F9A-52E8-5B51F9715DB5}"/>
              </a:ext>
            </a:extLst>
          </p:cNvPr>
          <p:cNvSpPr>
            <a:spLocks noGrp="1"/>
          </p:cNvSpPr>
          <p:nvPr>
            <p:ph type="title"/>
          </p:nvPr>
        </p:nvSpPr>
        <p:spPr/>
        <p:txBody>
          <a:bodyPr/>
          <a:lstStyle/>
          <a:p>
            <a:r>
              <a:rPr lang="en-US" dirty="0"/>
              <a:t>HOW DOES THE REVIEW PROCESS WORK?</a:t>
            </a:r>
            <a:br>
              <a:rPr lang="en-US" dirty="0"/>
            </a:br>
            <a:r>
              <a:rPr lang="en-US" u="sng" dirty="0"/>
              <a:t>Application Phase</a:t>
            </a:r>
            <a:endParaRPr lang="en-US" dirty="0"/>
          </a:p>
        </p:txBody>
      </p:sp>
      <p:sp>
        <p:nvSpPr>
          <p:cNvPr id="3" name="Content Placeholder 2">
            <a:extLst>
              <a:ext uri="{FF2B5EF4-FFF2-40B4-BE49-F238E27FC236}">
                <a16:creationId xmlns:a16="http://schemas.microsoft.com/office/drawing/2014/main" id="{F6E07ED3-E916-4577-0A74-59C2447D1CD6}"/>
              </a:ext>
            </a:extLst>
          </p:cNvPr>
          <p:cNvSpPr>
            <a:spLocks noGrp="1"/>
          </p:cNvSpPr>
          <p:nvPr>
            <p:ph idx="1"/>
          </p:nvPr>
        </p:nvSpPr>
        <p:spPr/>
        <p:txBody>
          <a:bodyPr>
            <a:normAutofit fontScale="77500" lnSpcReduction="20000"/>
          </a:bodyPr>
          <a:lstStyle/>
          <a:p>
            <a:pPr marL="514350" indent="-514350">
              <a:lnSpc>
                <a:spcPct val="120000"/>
              </a:lnSpc>
              <a:buFont typeface="+mj-lt"/>
              <a:buAutoNum type="arabicPeriod" startAt="5"/>
            </a:pPr>
            <a:r>
              <a:rPr lang="en-US" dirty="0"/>
              <a:t>Compliance with the Review Standards:</a:t>
            </a:r>
          </a:p>
          <a:p>
            <a:pPr>
              <a:lnSpc>
                <a:spcPct val="120000"/>
              </a:lnSpc>
            </a:pPr>
            <a:endParaRPr lang="en-US" dirty="0"/>
          </a:p>
          <a:p>
            <a:pPr lvl="1">
              <a:lnSpc>
                <a:spcPct val="120000"/>
              </a:lnSpc>
            </a:pPr>
            <a:r>
              <a:rPr lang="en-US" dirty="0"/>
              <a:t>The reviewing body and its technical reviewers must evaluate the application and determine if it complies with the standards set forth in the regulations. </a:t>
            </a:r>
          </a:p>
          <a:p>
            <a:pPr lvl="1">
              <a:lnSpc>
                <a:spcPct val="120000"/>
              </a:lnSpc>
            </a:pPr>
            <a:endParaRPr lang="en-US" dirty="0"/>
          </a:p>
          <a:p>
            <a:pPr lvl="1">
              <a:lnSpc>
                <a:spcPct val="120000"/>
              </a:lnSpc>
            </a:pPr>
            <a:r>
              <a:rPr lang="en-US" dirty="0"/>
              <a:t>Ultimately, the reviewing authority must act to deny, approve, or approve the application with conditions. </a:t>
            </a:r>
          </a:p>
          <a:p>
            <a:pPr lvl="1">
              <a:lnSpc>
                <a:spcPct val="120000"/>
              </a:lnSpc>
            </a:pPr>
            <a:endParaRPr lang="en-US" dirty="0"/>
          </a:p>
          <a:p>
            <a:pPr lvl="1">
              <a:lnSpc>
                <a:spcPct val="120000"/>
              </a:lnSpc>
            </a:pPr>
            <a:r>
              <a:rPr lang="en-US" dirty="0"/>
              <a:t>The reviewing authority generally may impose such conditions as it deems advisable to assure compliance with the standards of the ordinance.</a:t>
            </a:r>
          </a:p>
          <a:p>
            <a:pPr lvl="1">
              <a:lnSpc>
                <a:spcPct val="120000"/>
              </a:lnSpc>
            </a:pPr>
            <a:endParaRPr lang="en-US" dirty="0"/>
          </a:p>
          <a:p>
            <a:pPr lvl="1">
              <a:lnSpc>
                <a:spcPct val="120000"/>
              </a:lnSpc>
            </a:pPr>
            <a:r>
              <a:rPr lang="en-US" dirty="0"/>
              <a:t>The review body must make written "findings of fact and conclusions of law" that describe the project and how it conforms (or does not) with each standard.</a:t>
            </a:r>
          </a:p>
        </p:txBody>
      </p:sp>
      <p:sp>
        <p:nvSpPr>
          <p:cNvPr id="4" name="Slide Number Placeholder 3">
            <a:extLst>
              <a:ext uri="{FF2B5EF4-FFF2-40B4-BE49-F238E27FC236}">
                <a16:creationId xmlns:a16="http://schemas.microsoft.com/office/drawing/2014/main" id="{FC9546D6-8BEF-043D-A955-B23AB19C5504}"/>
              </a:ext>
            </a:extLst>
          </p:cNvPr>
          <p:cNvSpPr>
            <a:spLocks noGrp="1"/>
          </p:cNvSpPr>
          <p:nvPr>
            <p:ph type="sldNum" sz="quarter" idx="10"/>
          </p:nvPr>
        </p:nvSpPr>
        <p:spPr/>
        <p:txBody>
          <a:bodyPr/>
          <a:lstStyle/>
          <a:p>
            <a:pPr>
              <a:defRPr/>
            </a:pPr>
            <a:fld id="{0AE63BF1-BDFE-4B8D-BE1B-F30A985E3D75}" type="slidenum">
              <a:rPr lang="en-US" altLang="en-US" smtClean="0"/>
              <a:pPr>
                <a:defRPr/>
              </a:pPr>
              <a:t>20</a:t>
            </a:fld>
            <a:endParaRPr lang="en-US" altLang="en-US"/>
          </a:p>
        </p:txBody>
      </p:sp>
    </p:spTree>
    <p:extLst>
      <p:ext uri="{BB962C8B-B14F-4D97-AF65-F5344CB8AC3E}">
        <p14:creationId xmlns:p14="http://schemas.microsoft.com/office/powerpoint/2010/main" val="218220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F201-1249-9C8A-F846-69E114BD11EE}"/>
              </a:ext>
            </a:extLst>
          </p:cNvPr>
          <p:cNvSpPr>
            <a:spLocks noGrp="1"/>
          </p:cNvSpPr>
          <p:nvPr>
            <p:ph type="title"/>
          </p:nvPr>
        </p:nvSpPr>
        <p:spPr/>
        <p:txBody>
          <a:bodyPr/>
          <a:lstStyle/>
          <a:p>
            <a:r>
              <a:rPr lang="en-US" dirty="0"/>
              <a:t>HOW DOES THE REVIEW PROCESS WORK?</a:t>
            </a:r>
            <a:br>
              <a:rPr lang="en-US" dirty="0"/>
            </a:br>
            <a:r>
              <a:rPr lang="en-US" u="sng" dirty="0"/>
              <a:t>Application Phase</a:t>
            </a:r>
            <a:endParaRPr lang="en-US" dirty="0"/>
          </a:p>
        </p:txBody>
      </p:sp>
      <p:sp>
        <p:nvSpPr>
          <p:cNvPr id="3" name="Content Placeholder 2">
            <a:extLst>
              <a:ext uri="{FF2B5EF4-FFF2-40B4-BE49-F238E27FC236}">
                <a16:creationId xmlns:a16="http://schemas.microsoft.com/office/drawing/2014/main" id="{0EC5CF14-4909-2A24-E040-FF21C488FCE8}"/>
              </a:ext>
            </a:extLst>
          </p:cNvPr>
          <p:cNvSpPr>
            <a:spLocks noGrp="1"/>
          </p:cNvSpPr>
          <p:nvPr>
            <p:ph idx="1"/>
          </p:nvPr>
        </p:nvSpPr>
        <p:spPr>
          <a:xfrm>
            <a:off x="304800" y="1582738"/>
            <a:ext cx="8686799" cy="4665662"/>
          </a:xfrm>
        </p:spPr>
        <p:txBody>
          <a:bodyPr>
            <a:normAutofit fontScale="85000" lnSpcReduction="20000"/>
          </a:bodyPr>
          <a:lstStyle/>
          <a:p>
            <a:pPr>
              <a:lnSpc>
                <a:spcPct val="120000"/>
              </a:lnSpc>
            </a:pPr>
            <a:r>
              <a:rPr lang="en-US" sz="2000" dirty="0"/>
              <a:t>It is not simply enough to prepare detailed minutes.  Both Maine’s Freedom of Access Act and case law require written findings and conclusions.  </a:t>
            </a:r>
            <a:r>
              <a:rPr lang="en-US" sz="2000" i="1" dirty="0"/>
              <a:t>See</a:t>
            </a:r>
            <a:r>
              <a:rPr lang="en-US" sz="2000" dirty="0"/>
              <a:t> 1 M.R.S. § 407; </a:t>
            </a:r>
            <a:r>
              <a:rPr lang="en-US" sz="2000" i="1" dirty="0"/>
              <a:t>Comeau v. Town of Kittery</a:t>
            </a:r>
            <a:r>
              <a:rPr lang="en-US" sz="2000" dirty="0"/>
              <a:t>, 2007 ME 76, 926 A.2d 189.</a:t>
            </a:r>
          </a:p>
          <a:p>
            <a:pPr>
              <a:lnSpc>
                <a:spcPct val="120000"/>
              </a:lnSpc>
            </a:pPr>
            <a:endParaRPr lang="en-US" sz="2000" dirty="0"/>
          </a:p>
          <a:p>
            <a:pPr>
              <a:lnSpc>
                <a:spcPct val="120000"/>
              </a:lnSpc>
            </a:pPr>
            <a:r>
              <a:rPr lang="en-US" sz="2000" dirty="0"/>
              <a:t>What are findings of fact?</a:t>
            </a:r>
          </a:p>
          <a:p>
            <a:pPr lvl="1">
              <a:lnSpc>
                <a:spcPct val="120000"/>
              </a:lnSpc>
            </a:pPr>
            <a:r>
              <a:rPr lang="en-US" sz="1700" dirty="0"/>
              <a:t>A summary of the basic facts, based on the evidence submitted (not only by the applicant but all interested parties, including opponents), on which the reviewing authority bases its decision.</a:t>
            </a:r>
          </a:p>
          <a:p>
            <a:pPr lvl="1">
              <a:lnSpc>
                <a:spcPct val="120000"/>
              </a:lnSpc>
            </a:pPr>
            <a:r>
              <a:rPr lang="en-US" sz="1700" dirty="0"/>
              <a:t>Can members of the reviewing authority’s personal knowledge factor in?</a:t>
            </a:r>
          </a:p>
          <a:p>
            <a:pPr marL="457200" lvl="1" indent="0">
              <a:lnSpc>
                <a:spcPct val="120000"/>
              </a:lnSpc>
              <a:buNone/>
            </a:pPr>
            <a:endParaRPr lang="en-US" sz="1600" dirty="0"/>
          </a:p>
          <a:p>
            <a:pPr>
              <a:lnSpc>
                <a:spcPct val="120000"/>
              </a:lnSpc>
            </a:pPr>
            <a:r>
              <a:rPr lang="en-US" sz="2000" dirty="0"/>
              <a:t>What are conclusions of law?</a:t>
            </a:r>
          </a:p>
          <a:p>
            <a:pPr lvl="1">
              <a:lnSpc>
                <a:spcPct val="120000"/>
              </a:lnSpc>
            </a:pPr>
            <a:r>
              <a:rPr lang="en-US" sz="1700" dirty="0"/>
              <a:t>Statements linking the specific facts covered in the findings of fact to the performance standards/review criteria in the ordinance or statute which the applicant must meet in order to receive the board’s approval. </a:t>
            </a:r>
          </a:p>
          <a:p>
            <a:pPr lvl="1">
              <a:lnSpc>
                <a:spcPct val="120000"/>
              </a:lnSpc>
            </a:pPr>
            <a:r>
              <a:rPr lang="en-US" sz="1700" dirty="0"/>
              <a:t>For example, a conclusion of law pertaining to sewage disposal would be: “We conclude that the applicant will provide adequate sewage disposal for the lots in the subdivision as required by section [fill in] of the ordinance.  Soils reports have been submitted for each site prepared by a site evaluator showing that at least one spot on each lot could support a subsurface wastewater disposal system which complies with the State Plumbing Code.”</a:t>
            </a:r>
          </a:p>
        </p:txBody>
      </p:sp>
      <p:sp>
        <p:nvSpPr>
          <p:cNvPr id="4" name="Slide Number Placeholder 3">
            <a:extLst>
              <a:ext uri="{FF2B5EF4-FFF2-40B4-BE49-F238E27FC236}">
                <a16:creationId xmlns:a16="http://schemas.microsoft.com/office/drawing/2014/main" id="{11801F96-A9CC-D700-2C1C-F3F9393C857D}"/>
              </a:ext>
            </a:extLst>
          </p:cNvPr>
          <p:cNvSpPr>
            <a:spLocks noGrp="1"/>
          </p:cNvSpPr>
          <p:nvPr>
            <p:ph type="sldNum" sz="quarter" idx="10"/>
          </p:nvPr>
        </p:nvSpPr>
        <p:spPr/>
        <p:txBody>
          <a:bodyPr/>
          <a:lstStyle/>
          <a:p>
            <a:pPr>
              <a:defRPr/>
            </a:pPr>
            <a:fld id="{0AE63BF1-BDFE-4B8D-BE1B-F30A985E3D75}" type="slidenum">
              <a:rPr lang="en-US" altLang="en-US" smtClean="0"/>
              <a:pPr>
                <a:defRPr/>
              </a:pPr>
              <a:t>21</a:t>
            </a:fld>
            <a:endParaRPr lang="en-US" altLang="en-US"/>
          </a:p>
        </p:txBody>
      </p:sp>
    </p:spTree>
    <p:extLst>
      <p:ext uri="{BB962C8B-B14F-4D97-AF65-F5344CB8AC3E}">
        <p14:creationId xmlns:p14="http://schemas.microsoft.com/office/powerpoint/2010/main" val="1497396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1CF82-B301-B584-AD9A-E8EED4299A24}"/>
              </a:ext>
            </a:extLst>
          </p:cNvPr>
          <p:cNvSpPr>
            <a:spLocks noGrp="1"/>
          </p:cNvSpPr>
          <p:nvPr>
            <p:ph type="title"/>
          </p:nvPr>
        </p:nvSpPr>
        <p:spPr/>
        <p:txBody>
          <a:bodyPr/>
          <a:lstStyle/>
          <a:p>
            <a:r>
              <a:rPr lang="en-US" dirty="0"/>
              <a:t>HOW DOES THE REVIEW PROCESS WORK?</a:t>
            </a:r>
            <a:br>
              <a:rPr lang="en-US" dirty="0"/>
            </a:br>
            <a:r>
              <a:rPr lang="en-US" u="sng" dirty="0"/>
              <a:t>Application Phase</a:t>
            </a:r>
            <a:endParaRPr lang="en-US" dirty="0"/>
          </a:p>
        </p:txBody>
      </p:sp>
      <p:sp>
        <p:nvSpPr>
          <p:cNvPr id="3" name="Content Placeholder 2">
            <a:extLst>
              <a:ext uri="{FF2B5EF4-FFF2-40B4-BE49-F238E27FC236}">
                <a16:creationId xmlns:a16="http://schemas.microsoft.com/office/drawing/2014/main" id="{891122D9-57C6-8A45-3BE7-1A56D259D43D}"/>
              </a:ext>
            </a:extLst>
          </p:cNvPr>
          <p:cNvSpPr>
            <a:spLocks noGrp="1"/>
          </p:cNvSpPr>
          <p:nvPr>
            <p:ph idx="1"/>
          </p:nvPr>
        </p:nvSpPr>
        <p:spPr/>
        <p:txBody>
          <a:bodyPr>
            <a:normAutofit/>
          </a:bodyPr>
          <a:lstStyle/>
          <a:p>
            <a:pPr>
              <a:lnSpc>
                <a:spcPct val="110000"/>
              </a:lnSpc>
            </a:pPr>
            <a:r>
              <a:rPr lang="en-US" sz="2000" dirty="0"/>
              <a:t>Who drafts?  Staff or board?  Are parties allowed to present drafts?</a:t>
            </a:r>
          </a:p>
          <a:p>
            <a:pPr>
              <a:lnSpc>
                <a:spcPct val="110000"/>
              </a:lnSpc>
            </a:pPr>
            <a:endParaRPr lang="en-US" sz="2000" dirty="0"/>
          </a:p>
          <a:p>
            <a:pPr>
              <a:lnSpc>
                <a:spcPct val="110000"/>
              </a:lnSpc>
            </a:pPr>
            <a:r>
              <a:rPr lang="en-US" sz="2000" dirty="0"/>
              <a:t>Why are findings and conclusions important? </a:t>
            </a:r>
          </a:p>
          <a:p>
            <a:pPr lvl="1">
              <a:lnSpc>
                <a:spcPct val="110000"/>
              </a:lnSpc>
            </a:pPr>
            <a:r>
              <a:rPr lang="en-US" sz="1800" dirty="0"/>
              <a:t>In addition to being legally required, they inform the applicant, the public, and (in the event of an appeal) the board of appeals or reviewing court of the basis of the reviewing authority’s decision. </a:t>
            </a:r>
          </a:p>
          <a:p>
            <a:pPr lvl="1">
              <a:lnSpc>
                <a:spcPct val="110000"/>
              </a:lnSpc>
            </a:pPr>
            <a:r>
              <a:rPr lang="en-US" sz="1800" dirty="0"/>
              <a:t>Courts have been increasingly inclined to remand matters back to the original decision maker for better findings and conclusions.  </a:t>
            </a:r>
            <a:r>
              <a:rPr lang="en-US" sz="1800" i="1" dirty="0"/>
              <a:t>See</a:t>
            </a:r>
            <a:r>
              <a:rPr lang="en-US" sz="1800" dirty="0"/>
              <a:t> </a:t>
            </a:r>
            <a:r>
              <a:rPr lang="en-US" sz="1800" i="1" dirty="0"/>
              <a:t>Christian Fellowship and Renewal Center v. Town of Limington</a:t>
            </a:r>
            <a:r>
              <a:rPr lang="en-US" sz="1800" dirty="0"/>
              <a:t>, 769 A.2d 8342001 ME 16; </a:t>
            </a:r>
            <a:r>
              <a:rPr lang="en-US" sz="1800" i="1" dirty="0"/>
              <a:t>Murray v. City of Portland</a:t>
            </a:r>
            <a:r>
              <a:rPr lang="en-US" sz="1800" dirty="0"/>
              <a:t>, 2023 ME 57, 301 A.3d 777.</a:t>
            </a:r>
          </a:p>
          <a:p>
            <a:pPr>
              <a:lnSpc>
                <a:spcPct val="110000"/>
              </a:lnSpc>
            </a:pPr>
            <a:endParaRPr lang="en-US" sz="2000" dirty="0"/>
          </a:p>
        </p:txBody>
      </p:sp>
      <p:sp>
        <p:nvSpPr>
          <p:cNvPr id="4" name="Slide Number Placeholder 3">
            <a:extLst>
              <a:ext uri="{FF2B5EF4-FFF2-40B4-BE49-F238E27FC236}">
                <a16:creationId xmlns:a16="http://schemas.microsoft.com/office/drawing/2014/main" id="{9AE7E7AB-C4A1-5483-2434-91FE46013000}"/>
              </a:ext>
            </a:extLst>
          </p:cNvPr>
          <p:cNvSpPr>
            <a:spLocks noGrp="1"/>
          </p:cNvSpPr>
          <p:nvPr>
            <p:ph type="sldNum" sz="quarter" idx="10"/>
          </p:nvPr>
        </p:nvSpPr>
        <p:spPr/>
        <p:txBody>
          <a:bodyPr/>
          <a:lstStyle/>
          <a:p>
            <a:pPr>
              <a:defRPr/>
            </a:pPr>
            <a:fld id="{0AE63BF1-BDFE-4B8D-BE1B-F30A985E3D75}" type="slidenum">
              <a:rPr lang="en-US" altLang="en-US" smtClean="0"/>
              <a:pPr>
                <a:defRPr/>
              </a:pPr>
              <a:t>22</a:t>
            </a:fld>
            <a:endParaRPr lang="en-US" altLang="en-US"/>
          </a:p>
        </p:txBody>
      </p:sp>
    </p:spTree>
    <p:extLst>
      <p:ext uri="{BB962C8B-B14F-4D97-AF65-F5344CB8AC3E}">
        <p14:creationId xmlns:p14="http://schemas.microsoft.com/office/powerpoint/2010/main" val="404251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5B7D-D7EE-0FFA-E9EC-B0946E374DC2}"/>
              </a:ext>
            </a:extLst>
          </p:cNvPr>
          <p:cNvSpPr>
            <a:spLocks noGrp="1"/>
          </p:cNvSpPr>
          <p:nvPr>
            <p:ph type="title"/>
          </p:nvPr>
        </p:nvSpPr>
        <p:spPr/>
        <p:txBody>
          <a:bodyPr/>
          <a:lstStyle/>
          <a:p>
            <a:r>
              <a:rPr lang="en-US" dirty="0"/>
              <a:t>HOW DOES THE REVIEW PROCESS WORK?</a:t>
            </a:r>
            <a:br>
              <a:rPr lang="en-US" dirty="0"/>
            </a:br>
            <a:r>
              <a:rPr lang="en-US" u="sng" dirty="0"/>
              <a:t>Application Phase</a:t>
            </a:r>
            <a:endParaRPr lang="en-US" dirty="0"/>
          </a:p>
        </p:txBody>
      </p:sp>
      <p:sp>
        <p:nvSpPr>
          <p:cNvPr id="3" name="Content Placeholder 2">
            <a:extLst>
              <a:ext uri="{FF2B5EF4-FFF2-40B4-BE49-F238E27FC236}">
                <a16:creationId xmlns:a16="http://schemas.microsoft.com/office/drawing/2014/main" id="{02F0359B-5146-5ADB-945B-C32BD051EB73}"/>
              </a:ext>
            </a:extLst>
          </p:cNvPr>
          <p:cNvSpPr>
            <a:spLocks noGrp="1"/>
          </p:cNvSpPr>
          <p:nvPr>
            <p:ph idx="1"/>
          </p:nvPr>
        </p:nvSpPr>
        <p:spPr>
          <a:xfrm>
            <a:off x="434975" y="1371600"/>
            <a:ext cx="8229600" cy="4984750"/>
          </a:xfrm>
        </p:spPr>
        <p:txBody>
          <a:bodyPr>
            <a:normAutofit fontScale="92500" lnSpcReduction="20000"/>
          </a:bodyPr>
          <a:lstStyle/>
          <a:p>
            <a:pPr>
              <a:lnSpc>
                <a:spcPct val="120000"/>
              </a:lnSpc>
              <a:buFont typeface="+mj-lt"/>
              <a:buAutoNum type="arabicPeriod" startAt="6"/>
            </a:pPr>
            <a:r>
              <a:rPr lang="en-US" sz="1600" kern="100" dirty="0">
                <a:effectLst/>
                <a:ea typeface="Calibri" panose="020F0502020204030204" pitchFamily="34" charset="0"/>
              </a:rPr>
              <a:t>Notice of Decision:</a:t>
            </a:r>
          </a:p>
          <a:p>
            <a:pPr lvl="1">
              <a:lnSpc>
                <a:spcPct val="120000"/>
              </a:lnSpc>
              <a:buFont typeface="Arial" panose="020B0604020202020204" pitchFamily="34" charset="0"/>
              <a:buChar char="•"/>
            </a:pPr>
            <a:r>
              <a:rPr lang="en-US" sz="1400" kern="100" dirty="0">
                <a:effectLst/>
                <a:ea typeface="Calibri" panose="020F0502020204030204" pitchFamily="34" charset="0"/>
              </a:rPr>
              <a:t>Following a decision on the application, the review body should provide written notice to the applicant.  Some ordinances also require notice be provided to other interested parties like the CEO, the municipal officers, and others.</a:t>
            </a:r>
          </a:p>
          <a:p>
            <a:pPr marL="0" indent="0">
              <a:lnSpc>
                <a:spcPct val="120000"/>
              </a:lnSpc>
              <a:buNone/>
            </a:pPr>
            <a:endParaRPr lang="en-US" sz="1800" kern="100" dirty="0">
              <a:effectLst/>
              <a:ea typeface="Calibri" panose="020F0502020204030204" pitchFamily="34" charset="0"/>
            </a:endParaRPr>
          </a:p>
          <a:p>
            <a:pPr>
              <a:lnSpc>
                <a:spcPct val="120000"/>
              </a:lnSpc>
              <a:buFont typeface="+mj-lt"/>
              <a:buAutoNum type="arabicPeriod" startAt="7"/>
            </a:pPr>
            <a:r>
              <a:rPr lang="en-US" sz="1600" kern="100" dirty="0">
                <a:effectLst/>
                <a:ea typeface="Calibri" panose="020F0502020204030204" pitchFamily="34" charset="0"/>
              </a:rPr>
              <a:t>Appeals:</a:t>
            </a:r>
          </a:p>
          <a:p>
            <a:pPr lvl="1">
              <a:lnSpc>
                <a:spcPct val="120000"/>
              </a:lnSpc>
              <a:buFont typeface="Arial" panose="020B0604020202020204" pitchFamily="34" charset="0"/>
              <a:buChar char="•"/>
            </a:pPr>
            <a:r>
              <a:rPr lang="en-US" sz="1600" kern="100" dirty="0">
                <a:effectLst/>
                <a:ea typeface="Calibri" panose="020F0502020204030204" pitchFamily="34" charset="0"/>
              </a:rPr>
              <a:t>The site plan review process should clearly spell out how decisions of the review body can be appealed. There are two basic avenues of appeal possible. </a:t>
            </a:r>
          </a:p>
          <a:p>
            <a:pPr lvl="2">
              <a:lnSpc>
                <a:spcPct val="120000"/>
              </a:lnSpc>
              <a:buFont typeface="Calibri" panose="020F0502020204030204" pitchFamily="34" charset="0"/>
              <a:buChar char="‐"/>
            </a:pPr>
            <a:r>
              <a:rPr lang="en-US" sz="1400" kern="100" dirty="0">
                <a:effectLst/>
                <a:ea typeface="Calibri" panose="020F0502020204030204" pitchFamily="34" charset="0"/>
              </a:rPr>
              <a:t>The first is a direct appeal to a local board of appeals. </a:t>
            </a:r>
          </a:p>
          <a:p>
            <a:pPr lvl="2">
              <a:lnSpc>
                <a:spcPct val="120000"/>
              </a:lnSpc>
              <a:buFont typeface="Calibri" panose="020F0502020204030204" pitchFamily="34" charset="0"/>
              <a:buChar char="‐"/>
            </a:pPr>
            <a:r>
              <a:rPr lang="en-US" sz="1400" kern="100" dirty="0">
                <a:effectLst/>
                <a:ea typeface="Calibri" panose="020F0502020204030204" pitchFamily="34" charset="0"/>
              </a:rPr>
              <a:t>The second is to have appeals go directly to Superior Court via a Rule 80B appeal.</a:t>
            </a:r>
          </a:p>
          <a:p>
            <a:pPr lvl="2">
              <a:lnSpc>
                <a:spcPct val="120000"/>
              </a:lnSpc>
              <a:buFont typeface="Calibri" panose="020F0502020204030204" pitchFamily="34" charset="0"/>
              <a:buChar char="‐"/>
            </a:pPr>
            <a:r>
              <a:rPr lang="en-US" sz="1400" kern="100" dirty="0">
                <a:effectLst/>
                <a:ea typeface="Calibri" panose="020F0502020204030204" pitchFamily="34" charset="0"/>
              </a:rPr>
              <a:t>Some communities view appeals to a local appeals board as beneficial because they provide a check and balance and keep the review of the decision (at least initially) in the hands of members of the community. </a:t>
            </a:r>
          </a:p>
          <a:p>
            <a:pPr lvl="2">
              <a:lnSpc>
                <a:spcPct val="120000"/>
              </a:lnSpc>
              <a:buFont typeface="Calibri" panose="020F0502020204030204" pitchFamily="34" charset="0"/>
              <a:buChar char="‐"/>
            </a:pPr>
            <a:r>
              <a:rPr lang="en-US" sz="1400" kern="100" dirty="0">
                <a:effectLst/>
                <a:ea typeface="Calibri" panose="020F0502020204030204" pitchFamily="34" charset="0"/>
              </a:rPr>
              <a:t>Some communities seek to avoid the perception of pitting one local board against another.  However, if the site plan review process involves a staff review committee or a staff sign-off process, an appeal a local board may be more appropriate.</a:t>
            </a:r>
          </a:p>
          <a:p>
            <a:pPr lvl="2">
              <a:lnSpc>
                <a:spcPct val="120000"/>
              </a:lnSpc>
              <a:buFont typeface="Calibri" panose="020F0502020204030204" pitchFamily="34" charset="0"/>
              <a:buChar char="‐"/>
            </a:pPr>
            <a:r>
              <a:rPr lang="en-US" sz="1400" kern="100" dirty="0">
                <a:effectLst/>
                <a:ea typeface="Calibri" panose="020F0502020204030204" pitchFamily="34" charset="0"/>
              </a:rPr>
              <a:t>Regardless of where the appeal goes, it is critical to have solid findings and a preserved administrative record.</a:t>
            </a:r>
          </a:p>
          <a:p>
            <a:pPr lvl="2">
              <a:lnSpc>
                <a:spcPct val="120000"/>
              </a:lnSpc>
              <a:buFont typeface="Calibri" panose="020F0502020204030204" pitchFamily="34" charset="0"/>
              <a:buChar char="‐"/>
            </a:pPr>
            <a:r>
              <a:rPr lang="en-US" sz="1400" i="1" kern="100" dirty="0">
                <a:effectLst/>
                <a:ea typeface="Calibri" panose="020F0502020204030204" pitchFamily="34" charset="0"/>
              </a:rPr>
              <a:t>De novo </a:t>
            </a:r>
            <a:r>
              <a:rPr lang="en-US" sz="1400" kern="100" dirty="0">
                <a:effectLst/>
                <a:ea typeface="Calibri" panose="020F0502020204030204" pitchFamily="34" charset="0"/>
              </a:rPr>
              <a:t>vs. appellate review determines the “operative decision” for judicial review.</a:t>
            </a:r>
          </a:p>
        </p:txBody>
      </p:sp>
      <p:sp>
        <p:nvSpPr>
          <p:cNvPr id="4" name="Slide Number Placeholder 3">
            <a:extLst>
              <a:ext uri="{FF2B5EF4-FFF2-40B4-BE49-F238E27FC236}">
                <a16:creationId xmlns:a16="http://schemas.microsoft.com/office/drawing/2014/main" id="{FF8EB493-2706-7ABB-B7F1-2524A629173E}"/>
              </a:ext>
            </a:extLst>
          </p:cNvPr>
          <p:cNvSpPr>
            <a:spLocks noGrp="1"/>
          </p:cNvSpPr>
          <p:nvPr>
            <p:ph type="sldNum" sz="quarter" idx="10"/>
          </p:nvPr>
        </p:nvSpPr>
        <p:spPr/>
        <p:txBody>
          <a:bodyPr/>
          <a:lstStyle/>
          <a:p>
            <a:pPr>
              <a:defRPr/>
            </a:pPr>
            <a:fld id="{0AE63BF1-BDFE-4B8D-BE1B-F30A985E3D75}" type="slidenum">
              <a:rPr lang="en-US" altLang="en-US" smtClean="0"/>
              <a:pPr>
                <a:defRPr/>
              </a:pPr>
              <a:t>23</a:t>
            </a:fld>
            <a:endParaRPr lang="en-US" altLang="en-US"/>
          </a:p>
        </p:txBody>
      </p:sp>
    </p:spTree>
    <p:extLst>
      <p:ext uri="{BB962C8B-B14F-4D97-AF65-F5344CB8AC3E}">
        <p14:creationId xmlns:p14="http://schemas.microsoft.com/office/powerpoint/2010/main" val="4198457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5289-F7B0-CC62-7191-F898492BAF6F}"/>
              </a:ext>
            </a:extLst>
          </p:cNvPr>
          <p:cNvSpPr>
            <a:spLocks noGrp="1"/>
          </p:cNvSpPr>
          <p:nvPr>
            <p:ph type="title"/>
          </p:nvPr>
        </p:nvSpPr>
        <p:spPr/>
        <p:txBody>
          <a:bodyPr/>
          <a:lstStyle/>
          <a:p>
            <a:r>
              <a:rPr lang="en-US" dirty="0"/>
              <a:t>HOW DOES THE REVIEW PROCESS WORK?</a:t>
            </a:r>
            <a:br>
              <a:rPr lang="en-US" dirty="0"/>
            </a:br>
            <a:r>
              <a:rPr lang="en-US" u="sng" dirty="0"/>
              <a:t>Post-Approval Phase </a:t>
            </a:r>
            <a:endParaRPr lang="en-US" dirty="0"/>
          </a:p>
        </p:txBody>
      </p:sp>
      <p:sp>
        <p:nvSpPr>
          <p:cNvPr id="3" name="Content Placeholder 2">
            <a:extLst>
              <a:ext uri="{FF2B5EF4-FFF2-40B4-BE49-F238E27FC236}">
                <a16:creationId xmlns:a16="http://schemas.microsoft.com/office/drawing/2014/main" id="{EB759609-2E67-0ADB-9232-D493048E30EF}"/>
              </a:ext>
            </a:extLst>
          </p:cNvPr>
          <p:cNvSpPr>
            <a:spLocks noGrp="1"/>
          </p:cNvSpPr>
          <p:nvPr>
            <p:ph idx="1"/>
          </p:nvPr>
        </p:nvSpPr>
        <p:spPr/>
        <p:txBody>
          <a:bodyPr>
            <a:normAutofit fontScale="70000" lnSpcReduction="20000"/>
          </a:bodyPr>
          <a:lstStyle/>
          <a:p>
            <a:pPr>
              <a:lnSpc>
                <a:spcPct val="120000"/>
              </a:lnSpc>
            </a:pPr>
            <a:r>
              <a:rPr lang="en-US" sz="2800" dirty="0"/>
              <a:t>Action by the review board does not end the process. Site plan review regulations should also address what happens following approval, including:</a:t>
            </a:r>
          </a:p>
          <a:p>
            <a:pPr lvl="1">
              <a:lnSpc>
                <a:spcPct val="120000"/>
              </a:lnSpc>
            </a:pPr>
            <a:r>
              <a:rPr lang="en-US" sz="2400" dirty="0"/>
              <a:t>Coordination with Other Permits - The site plan approval needs to be incorporated into the building permit for the project and any conditions of approval should be noted.</a:t>
            </a:r>
          </a:p>
          <a:p>
            <a:pPr lvl="1">
              <a:lnSpc>
                <a:spcPct val="120000"/>
              </a:lnSpc>
            </a:pPr>
            <a:r>
              <a:rPr lang="en-US" sz="2400" dirty="0"/>
              <a:t>Inspection During Construction - The project needs to be inspected while it is being built to assure that it conforms to the approved plans.</a:t>
            </a:r>
          </a:p>
          <a:p>
            <a:pPr lvl="1">
              <a:lnSpc>
                <a:spcPct val="120000"/>
              </a:lnSpc>
            </a:pPr>
            <a:r>
              <a:rPr lang="en-US" sz="2400" dirty="0"/>
              <a:t>Performance Guarantee - Performance guarantees may be provided by a variety of means including, a bond, letter of credit, or escrow account.</a:t>
            </a:r>
          </a:p>
          <a:p>
            <a:pPr lvl="1">
              <a:lnSpc>
                <a:spcPct val="120000"/>
              </a:lnSpc>
            </a:pPr>
            <a:r>
              <a:rPr lang="en-US" sz="2400" dirty="0"/>
              <a:t>Storage/Retention of Approved Plans - The site plan regulations should state where the approved plans are to be kept. This might be the office of the CEO, Town Clerk, Planner, or some other staff person.  Also be aware that the Maine State Archives establishes certain local government record retention schedules.  </a:t>
            </a:r>
            <a:r>
              <a:rPr lang="en-US" sz="2400" i="1" dirty="0"/>
              <a:t>See </a:t>
            </a:r>
            <a:r>
              <a:rPr lang="en-US" sz="2400" i="1" dirty="0">
                <a:solidFill>
                  <a:srgbClr val="0070C0"/>
                </a:solidFill>
                <a:hlinkClick r:id="rId2">
                  <a:extLst>
                    <a:ext uri="{A12FA001-AC4F-418D-AE19-62706E023703}">
                      <ahyp:hlinkClr xmlns:ahyp="http://schemas.microsoft.com/office/drawing/2018/hyperlinkcolor" val="tx"/>
                    </a:ext>
                  </a:extLst>
                </a:hlinkClick>
              </a:rPr>
              <a:t>https://www.maine.gov/sos/arc/records/local/localschedules.html</a:t>
            </a:r>
            <a:r>
              <a:rPr lang="en-US" sz="2400" i="1" dirty="0">
                <a:solidFill>
                  <a:srgbClr val="0070C0"/>
                </a:solidFill>
              </a:rPr>
              <a:t> </a:t>
            </a:r>
          </a:p>
          <a:p>
            <a:pPr>
              <a:lnSpc>
                <a:spcPct val="120000"/>
              </a:lnSpc>
            </a:pPr>
            <a:endParaRPr lang="en-US" dirty="0"/>
          </a:p>
        </p:txBody>
      </p:sp>
      <p:sp>
        <p:nvSpPr>
          <p:cNvPr id="4" name="Slide Number Placeholder 3">
            <a:extLst>
              <a:ext uri="{FF2B5EF4-FFF2-40B4-BE49-F238E27FC236}">
                <a16:creationId xmlns:a16="http://schemas.microsoft.com/office/drawing/2014/main" id="{EA23324A-7C38-6DC1-3888-75FE49E96478}"/>
              </a:ext>
            </a:extLst>
          </p:cNvPr>
          <p:cNvSpPr>
            <a:spLocks noGrp="1"/>
          </p:cNvSpPr>
          <p:nvPr>
            <p:ph type="sldNum" sz="quarter" idx="10"/>
          </p:nvPr>
        </p:nvSpPr>
        <p:spPr/>
        <p:txBody>
          <a:bodyPr/>
          <a:lstStyle/>
          <a:p>
            <a:pPr>
              <a:defRPr/>
            </a:pPr>
            <a:fld id="{0AE63BF1-BDFE-4B8D-BE1B-F30A985E3D75}" type="slidenum">
              <a:rPr lang="en-US" altLang="en-US" smtClean="0"/>
              <a:pPr>
                <a:defRPr/>
              </a:pPr>
              <a:t>24</a:t>
            </a:fld>
            <a:endParaRPr lang="en-US" altLang="en-US"/>
          </a:p>
        </p:txBody>
      </p:sp>
    </p:spTree>
    <p:extLst>
      <p:ext uri="{BB962C8B-B14F-4D97-AF65-F5344CB8AC3E}">
        <p14:creationId xmlns:p14="http://schemas.microsoft.com/office/powerpoint/2010/main" val="3703055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28FD-5A5E-2723-95DB-B59751EBB22F}"/>
              </a:ext>
            </a:extLst>
          </p:cNvPr>
          <p:cNvSpPr>
            <a:spLocks noGrp="1"/>
          </p:cNvSpPr>
          <p:nvPr>
            <p:ph type="title"/>
          </p:nvPr>
        </p:nvSpPr>
        <p:spPr/>
        <p:txBody>
          <a:bodyPr/>
          <a:lstStyle/>
          <a:p>
            <a:r>
              <a:rPr lang="en-US" dirty="0"/>
              <a:t>HOW DOES THE REVIEW PROCESS WORK?</a:t>
            </a:r>
            <a:br>
              <a:rPr lang="en-US" dirty="0"/>
            </a:br>
            <a:r>
              <a:rPr lang="en-US" u="sng" dirty="0"/>
              <a:t>Post-Approval Phase </a:t>
            </a:r>
            <a:endParaRPr lang="en-US" dirty="0"/>
          </a:p>
        </p:txBody>
      </p:sp>
      <p:sp>
        <p:nvSpPr>
          <p:cNvPr id="3" name="Content Placeholder 2">
            <a:extLst>
              <a:ext uri="{FF2B5EF4-FFF2-40B4-BE49-F238E27FC236}">
                <a16:creationId xmlns:a16="http://schemas.microsoft.com/office/drawing/2014/main" id="{9D7F13BA-BF1F-6EA4-4099-142001ACBC54}"/>
              </a:ext>
            </a:extLst>
          </p:cNvPr>
          <p:cNvSpPr>
            <a:spLocks noGrp="1"/>
          </p:cNvSpPr>
          <p:nvPr>
            <p:ph idx="1"/>
          </p:nvPr>
        </p:nvSpPr>
        <p:spPr>
          <a:xfrm>
            <a:off x="434975" y="1447800"/>
            <a:ext cx="8229600" cy="4525962"/>
          </a:xfrm>
        </p:spPr>
        <p:txBody>
          <a:bodyPr>
            <a:normAutofit lnSpcReduction="10000"/>
          </a:bodyPr>
          <a:lstStyle/>
          <a:p>
            <a:pPr lvl="1">
              <a:spcAft>
                <a:spcPts val="1200"/>
              </a:spcAft>
            </a:pPr>
            <a:r>
              <a:rPr lang="en-US" sz="1600" dirty="0"/>
              <a:t>Recording of the Approved Plan - The State Subdivision Law requires that approved subdivision plans be recorded in the local registry of deeds so that there is a public record of approvals.</a:t>
            </a:r>
            <a:r>
              <a:rPr lang="en-US" sz="1600" baseline="30000" dirty="0"/>
              <a:t>4</a:t>
            </a:r>
            <a:r>
              <a:rPr lang="en-US" sz="1600" dirty="0"/>
              <a:t>  For site plans, there is no such statutory requirement for recording, but most ordinances do so. Some indicate that if the plan has not been recorded, it becomes void within a certain period of time. </a:t>
            </a:r>
          </a:p>
          <a:p>
            <a:pPr lvl="2">
              <a:spcAft>
                <a:spcPts val="1200"/>
              </a:spcAft>
            </a:pPr>
            <a:r>
              <a:rPr lang="en-US" sz="1400" dirty="0"/>
              <a:t>If a municipality reviews multifamily housing under site plan review instead of under subdivision regulations, the approved site plan for these projects must be recorded.</a:t>
            </a:r>
          </a:p>
          <a:p>
            <a:pPr lvl="1">
              <a:spcAft>
                <a:spcPts val="1200"/>
              </a:spcAft>
            </a:pPr>
            <a:r>
              <a:rPr lang="en-US" sz="1600" dirty="0"/>
              <a:t>Minor Changes - During construction of a project, the need for minor field changes often occurs. The regulations should stipulate how this will be handled, who can approve them, and what record of these minor changes will be made.</a:t>
            </a:r>
          </a:p>
          <a:p>
            <a:pPr lvl="1">
              <a:spcAft>
                <a:spcPts val="1200"/>
              </a:spcAft>
            </a:pPr>
            <a:r>
              <a:rPr lang="en-US" sz="1600" dirty="0"/>
              <a:t>Submission of "As-Built Plans" - Since minor field changes do often occur during a construction project, the regulations should require the submission of "as-built plans" showing the actual completed project as constructed, especially for larger scale projects.</a:t>
            </a:r>
          </a:p>
          <a:p>
            <a:pPr lvl="1">
              <a:spcAft>
                <a:spcPts val="1200"/>
              </a:spcAft>
            </a:pPr>
            <a:r>
              <a:rPr lang="en-US" sz="1600" dirty="0"/>
              <a:t>Amendments (vs. “minor” or “field” changes) to Approved Plans - The site plan provisions should establish a procedure for amending previously approved plans.</a:t>
            </a:r>
          </a:p>
        </p:txBody>
      </p:sp>
      <p:sp>
        <p:nvSpPr>
          <p:cNvPr id="4" name="Slide Number Placeholder 3">
            <a:extLst>
              <a:ext uri="{FF2B5EF4-FFF2-40B4-BE49-F238E27FC236}">
                <a16:creationId xmlns:a16="http://schemas.microsoft.com/office/drawing/2014/main" id="{3962A9C0-880E-7B8B-0E80-B9DB2EDC1085}"/>
              </a:ext>
            </a:extLst>
          </p:cNvPr>
          <p:cNvSpPr>
            <a:spLocks noGrp="1"/>
          </p:cNvSpPr>
          <p:nvPr>
            <p:ph type="sldNum" sz="quarter" idx="10"/>
          </p:nvPr>
        </p:nvSpPr>
        <p:spPr/>
        <p:txBody>
          <a:bodyPr/>
          <a:lstStyle/>
          <a:p>
            <a:pPr>
              <a:defRPr/>
            </a:pPr>
            <a:fld id="{0AE63BF1-BDFE-4B8D-BE1B-F30A985E3D75}" type="slidenum">
              <a:rPr lang="en-US" altLang="en-US" smtClean="0"/>
              <a:pPr>
                <a:defRPr/>
              </a:pPr>
              <a:t>25</a:t>
            </a:fld>
            <a:endParaRPr lang="en-US" altLang="en-US"/>
          </a:p>
        </p:txBody>
      </p:sp>
      <p:sp>
        <p:nvSpPr>
          <p:cNvPr id="6" name="TextBox 5">
            <a:extLst>
              <a:ext uri="{FF2B5EF4-FFF2-40B4-BE49-F238E27FC236}">
                <a16:creationId xmlns:a16="http://schemas.microsoft.com/office/drawing/2014/main" id="{522B3E01-3996-9BBD-9A79-24F256C99BE4}"/>
              </a:ext>
            </a:extLst>
          </p:cNvPr>
          <p:cNvSpPr txBox="1"/>
          <p:nvPr/>
        </p:nvSpPr>
        <p:spPr>
          <a:xfrm>
            <a:off x="381000" y="6032956"/>
            <a:ext cx="1447800" cy="215444"/>
          </a:xfrm>
          <a:prstGeom prst="rect">
            <a:avLst/>
          </a:prstGeom>
          <a:noFill/>
        </p:spPr>
        <p:txBody>
          <a:bodyPr wrap="square">
            <a:spAutoFit/>
          </a:bodyPr>
          <a:lstStyle/>
          <a:p>
            <a:pPr marL="0" marR="0">
              <a:spcBef>
                <a:spcPts val="0"/>
              </a:spcBef>
              <a:spcAft>
                <a:spcPts val="0"/>
              </a:spcAft>
            </a:pPr>
            <a:r>
              <a:rPr lang="en-US" sz="1200" kern="100" baseline="30000" dirty="0">
                <a:effectLst/>
                <a:latin typeface="Calibri" panose="020F0502020204030204" pitchFamily="34" charset="0"/>
                <a:ea typeface="Calibri" panose="020F0502020204030204" pitchFamily="34" charset="0"/>
                <a:cs typeface="Calibri" panose="020F0502020204030204" pitchFamily="34" charset="0"/>
              </a:rPr>
              <a:t>|4| </a:t>
            </a: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See </a:t>
            </a:r>
            <a:r>
              <a:rPr lang="en-US" sz="1200" kern="100" baseline="30000" dirty="0">
                <a:effectLst/>
                <a:latin typeface="Calibri" panose="020F0502020204030204" pitchFamily="34" charset="0"/>
                <a:ea typeface="Calibri" panose="020F0502020204030204" pitchFamily="34" charset="0"/>
                <a:cs typeface="Calibri" panose="020F0502020204030204" pitchFamily="34" charset="0"/>
              </a:rPr>
              <a:t>30-A M.R.S. § 4408.</a:t>
            </a:r>
          </a:p>
        </p:txBody>
      </p:sp>
    </p:spTree>
    <p:extLst>
      <p:ext uri="{BB962C8B-B14F-4D97-AF65-F5344CB8AC3E}">
        <p14:creationId xmlns:p14="http://schemas.microsoft.com/office/powerpoint/2010/main" val="150298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262F5-084C-3A23-8319-03CBE12F507A}"/>
              </a:ext>
            </a:extLst>
          </p:cNvPr>
          <p:cNvSpPr>
            <a:spLocks noGrp="1"/>
          </p:cNvSpPr>
          <p:nvPr>
            <p:ph type="title"/>
          </p:nvPr>
        </p:nvSpPr>
        <p:spPr/>
        <p:txBody>
          <a:bodyPr/>
          <a:lstStyle/>
          <a:p>
            <a:r>
              <a:rPr lang="en-US" dirty="0"/>
              <a:t>MISCELLANEOUS LEGAL ISSUES RELATING TO SITE PLAN REVIEW</a:t>
            </a:r>
          </a:p>
        </p:txBody>
      </p:sp>
      <p:sp>
        <p:nvSpPr>
          <p:cNvPr id="3" name="Content Placeholder 2">
            <a:extLst>
              <a:ext uri="{FF2B5EF4-FFF2-40B4-BE49-F238E27FC236}">
                <a16:creationId xmlns:a16="http://schemas.microsoft.com/office/drawing/2014/main" id="{B21B1F3F-E104-741B-7E62-4879F749A183}"/>
              </a:ext>
            </a:extLst>
          </p:cNvPr>
          <p:cNvSpPr>
            <a:spLocks noGrp="1"/>
          </p:cNvSpPr>
          <p:nvPr>
            <p:ph idx="1"/>
          </p:nvPr>
        </p:nvSpPr>
        <p:spPr>
          <a:xfrm>
            <a:off x="533400" y="1295399"/>
            <a:ext cx="8229600" cy="4724401"/>
          </a:xfrm>
        </p:spPr>
        <p:txBody>
          <a:bodyPr numCol="1">
            <a:normAutofit fontScale="25000" lnSpcReduction="20000"/>
          </a:bodyPr>
          <a:lstStyle/>
          <a:p>
            <a:pPr>
              <a:lnSpc>
                <a:spcPct val="120000"/>
              </a:lnSpc>
            </a:pPr>
            <a:r>
              <a:rPr lang="en-US" sz="7200" dirty="0"/>
              <a:t>Right, Title, and Interest</a:t>
            </a:r>
          </a:p>
          <a:p>
            <a:pPr lvl="1">
              <a:lnSpc>
                <a:spcPct val="120000"/>
              </a:lnSpc>
            </a:pPr>
            <a:r>
              <a:rPr lang="en-US" sz="5600" i="1" dirty="0" err="1"/>
              <a:t>Tomasino</a:t>
            </a:r>
            <a:r>
              <a:rPr lang="en-US" sz="5600" i="1" dirty="0"/>
              <a:t> v. Town of Casco</a:t>
            </a:r>
            <a:r>
              <a:rPr lang="en-US" sz="5600" dirty="0"/>
              <a:t>, 2020 ME 96.</a:t>
            </a:r>
          </a:p>
          <a:p>
            <a:pPr marL="457200" lvl="1" indent="0">
              <a:lnSpc>
                <a:spcPct val="120000"/>
              </a:lnSpc>
              <a:buNone/>
            </a:pPr>
            <a:endParaRPr lang="en-US" sz="5600" dirty="0"/>
          </a:p>
          <a:p>
            <a:pPr>
              <a:lnSpc>
                <a:spcPct val="120000"/>
              </a:lnSpc>
            </a:pPr>
            <a:r>
              <a:rPr lang="en-US" sz="7200" dirty="0"/>
              <a:t>Standing</a:t>
            </a:r>
          </a:p>
          <a:p>
            <a:pPr lvl="1">
              <a:lnSpc>
                <a:spcPct val="120000"/>
              </a:lnSpc>
            </a:pPr>
            <a:r>
              <a:rPr lang="en-US" sz="5600" dirty="0"/>
              <a:t>Who has it? (Applicant vs. Appellant)</a:t>
            </a:r>
          </a:p>
          <a:p>
            <a:pPr lvl="1">
              <a:lnSpc>
                <a:spcPct val="120000"/>
              </a:lnSpc>
            </a:pPr>
            <a:r>
              <a:rPr lang="en-US" sz="5600" dirty="0"/>
              <a:t>Why is it relevant? (Jurisdictional issue)</a:t>
            </a:r>
          </a:p>
          <a:p>
            <a:pPr marL="457200" lvl="1" indent="0">
              <a:lnSpc>
                <a:spcPct val="120000"/>
              </a:lnSpc>
              <a:buNone/>
            </a:pPr>
            <a:endParaRPr lang="en-US" sz="5600" dirty="0"/>
          </a:p>
          <a:p>
            <a:pPr>
              <a:lnSpc>
                <a:spcPct val="120000"/>
              </a:lnSpc>
            </a:pPr>
            <a:r>
              <a:rPr lang="en-US" sz="7200" dirty="0"/>
              <a:t>Impact of ordinance changes or moratoria on “Pending Proceedings” </a:t>
            </a:r>
          </a:p>
          <a:p>
            <a:pPr lvl="1">
              <a:lnSpc>
                <a:spcPct val="120000"/>
              </a:lnSpc>
            </a:pPr>
            <a:r>
              <a:rPr lang="en-US" sz="5600" dirty="0"/>
              <a:t>Under Title 1 M.R.S.A. § 302, “[a]</a:t>
            </a:r>
            <a:r>
              <a:rPr lang="en-US" sz="5600" dirty="0" err="1"/>
              <a:t>ctions</a:t>
            </a:r>
            <a:r>
              <a:rPr lang="en-US" sz="5600" dirty="0"/>
              <a:t> and proceedings pending at the time of the passage, amendment or repeal of an Act or ordinance are not affected thereby.”  It is therefore critical to determine whether an applicant is “pending.”</a:t>
            </a:r>
          </a:p>
          <a:p>
            <a:pPr lvl="1">
              <a:lnSpc>
                <a:spcPct val="120000"/>
              </a:lnSpc>
            </a:pPr>
            <a:r>
              <a:rPr lang="en-US" sz="5600" dirty="0"/>
              <a:t>According to governing statute and case law, an application can only be considered a “pending” when “the reviewing authority has conducted at least one substantive review of the application and not before.” </a:t>
            </a:r>
          </a:p>
          <a:p>
            <a:pPr lvl="1">
              <a:lnSpc>
                <a:spcPct val="120000"/>
              </a:lnSpc>
            </a:pPr>
            <a:r>
              <a:rPr lang="en-US" sz="5600" dirty="0"/>
              <a:t>What then, is a “substantive review”?  It is a review of the application “to determine whether it complies with the review criteria and other applicable requirements of law.” </a:t>
            </a:r>
          </a:p>
          <a:p>
            <a:pPr marL="457200" lvl="1" indent="0">
              <a:lnSpc>
                <a:spcPct val="120000"/>
              </a:lnSpc>
              <a:buNone/>
            </a:pPr>
            <a:r>
              <a:rPr lang="en-US" sz="4800" i="1" dirty="0"/>
              <a:t>(Continues on next slide)</a:t>
            </a:r>
          </a:p>
        </p:txBody>
      </p:sp>
      <p:sp>
        <p:nvSpPr>
          <p:cNvPr id="4" name="Slide Number Placeholder 3">
            <a:extLst>
              <a:ext uri="{FF2B5EF4-FFF2-40B4-BE49-F238E27FC236}">
                <a16:creationId xmlns:a16="http://schemas.microsoft.com/office/drawing/2014/main" id="{365CB45D-348F-72AE-F49A-9E2689AFA80D}"/>
              </a:ext>
            </a:extLst>
          </p:cNvPr>
          <p:cNvSpPr>
            <a:spLocks noGrp="1"/>
          </p:cNvSpPr>
          <p:nvPr>
            <p:ph type="sldNum" sz="quarter" idx="10"/>
          </p:nvPr>
        </p:nvSpPr>
        <p:spPr/>
        <p:txBody>
          <a:bodyPr/>
          <a:lstStyle/>
          <a:p>
            <a:pPr>
              <a:defRPr/>
            </a:pPr>
            <a:fld id="{0AE63BF1-BDFE-4B8D-BE1B-F30A985E3D75}" type="slidenum">
              <a:rPr lang="en-US" altLang="en-US" smtClean="0"/>
              <a:pPr>
                <a:defRPr/>
              </a:pPr>
              <a:t>26</a:t>
            </a:fld>
            <a:endParaRPr lang="en-US" altLang="en-US"/>
          </a:p>
        </p:txBody>
      </p:sp>
    </p:spTree>
    <p:extLst>
      <p:ext uri="{BB962C8B-B14F-4D97-AF65-F5344CB8AC3E}">
        <p14:creationId xmlns:p14="http://schemas.microsoft.com/office/powerpoint/2010/main" val="3809863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262F5-084C-3A23-8319-03CBE12F507A}"/>
              </a:ext>
            </a:extLst>
          </p:cNvPr>
          <p:cNvSpPr>
            <a:spLocks noGrp="1"/>
          </p:cNvSpPr>
          <p:nvPr>
            <p:ph type="title"/>
          </p:nvPr>
        </p:nvSpPr>
        <p:spPr/>
        <p:txBody>
          <a:bodyPr/>
          <a:lstStyle/>
          <a:p>
            <a:r>
              <a:rPr lang="en-US" dirty="0"/>
              <a:t>MISCELLANEOUS LEGAL ISSUES RELATING TO SITE PLAN REVIEW</a:t>
            </a:r>
          </a:p>
        </p:txBody>
      </p:sp>
      <p:sp>
        <p:nvSpPr>
          <p:cNvPr id="3" name="Content Placeholder 2">
            <a:extLst>
              <a:ext uri="{FF2B5EF4-FFF2-40B4-BE49-F238E27FC236}">
                <a16:creationId xmlns:a16="http://schemas.microsoft.com/office/drawing/2014/main" id="{B21B1F3F-E104-741B-7E62-4879F749A183}"/>
              </a:ext>
            </a:extLst>
          </p:cNvPr>
          <p:cNvSpPr>
            <a:spLocks noGrp="1"/>
          </p:cNvSpPr>
          <p:nvPr>
            <p:ph idx="1"/>
          </p:nvPr>
        </p:nvSpPr>
        <p:spPr>
          <a:xfrm>
            <a:off x="533400" y="1523999"/>
            <a:ext cx="8229600" cy="4724401"/>
          </a:xfrm>
        </p:spPr>
        <p:txBody>
          <a:bodyPr numCol="1">
            <a:normAutofit fontScale="92500" lnSpcReduction="10000"/>
          </a:bodyPr>
          <a:lstStyle/>
          <a:p>
            <a:pPr lvl="1">
              <a:lnSpc>
                <a:spcPct val="120000"/>
              </a:lnSpc>
            </a:pPr>
            <a:r>
              <a:rPr lang="en-US" sz="1600" dirty="0"/>
              <a:t>Maine Courts have noted that ordinances and moratoria with retroactivity provisions are legal.  </a:t>
            </a:r>
            <a:r>
              <a:rPr lang="en-US" sz="1600" i="1" dirty="0"/>
              <a:t>See City of Portland v. Fisherman’s Wharf Associates II</a:t>
            </a:r>
            <a:r>
              <a:rPr lang="en-US" sz="1600" dirty="0"/>
              <a:t>, 541 A.2d 160 (Me. 1988); </a:t>
            </a:r>
            <a:r>
              <a:rPr lang="en-US" sz="1600" i="1" dirty="0"/>
              <a:t>Kittery Retail Ventures, LLC v. Town of Kitter</a:t>
            </a:r>
            <a:r>
              <a:rPr lang="en-US" sz="1600" dirty="0"/>
              <a:t>y, 2004 ME 65, 856 A.2d 1183).  </a:t>
            </a:r>
          </a:p>
          <a:p>
            <a:pPr lvl="2">
              <a:lnSpc>
                <a:spcPct val="120000"/>
              </a:lnSpc>
            </a:pPr>
            <a:r>
              <a:rPr lang="en-US" sz="1600" dirty="0"/>
              <a:t>In light of these decisions, are permits ever safe?  Yes.  In response to the </a:t>
            </a:r>
            <a:r>
              <a:rPr lang="en-US" sz="1600" i="1" dirty="0"/>
              <a:t>Fisherman’s Wharf </a:t>
            </a:r>
            <a:r>
              <a:rPr lang="en-US" sz="1600" dirty="0"/>
              <a:t>and</a:t>
            </a:r>
            <a:r>
              <a:rPr lang="en-US" sz="1600" i="1" dirty="0"/>
              <a:t> Kittery Retail Ventures </a:t>
            </a:r>
            <a:r>
              <a:rPr lang="en-US" sz="1600" dirty="0"/>
              <a:t>cases, the Legislature enacted 30-A M.R.S. § 3007(6), which prevents the nullification of a final permit by any subsequent enactment, amendment or repeal of a local ordinance after 45 days has passed since the permit became final. </a:t>
            </a:r>
          </a:p>
          <a:p>
            <a:pPr lvl="2">
              <a:lnSpc>
                <a:spcPct val="120000"/>
              </a:lnSpc>
            </a:pPr>
            <a:endParaRPr lang="en-US" sz="1400" dirty="0"/>
          </a:p>
          <a:p>
            <a:r>
              <a:rPr lang="en-US" sz="1800" dirty="0"/>
              <a:t>Freedom of Access Act (“FOAA”) Issues</a:t>
            </a:r>
          </a:p>
          <a:p>
            <a:pPr lvl="1"/>
            <a:r>
              <a:rPr lang="en-US" sz="1600" dirty="0"/>
              <a:t>Notification of Meetings</a:t>
            </a:r>
          </a:p>
          <a:p>
            <a:pPr lvl="1"/>
            <a:r>
              <a:rPr lang="en-US" sz="1600" dirty="0"/>
              <a:t>Intersection between “public records” and “public proceedings”</a:t>
            </a:r>
          </a:p>
          <a:p>
            <a:pPr lvl="1"/>
            <a:r>
              <a:rPr lang="en-US" sz="1600" i="1" dirty="0"/>
              <a:t>Ex </a:t>
            </a:r>
            <a:r>
              <a:rPr lang="en-US" sz="1600" i="1" dirty="0" err="1"/>
              <a:t>parte</a:t>
            </a:r>
            <a:r>
              <a:rPr lang="en-US" sz="1600" i="1" dirty="0"/>
              <a:t> </a:t>
            </a:r>
            <a:r>
              <a:rPr lang="en-US" sz="1600" dirty="0"/>
              <a:t>communications</a:t>
            </a:r>
          </a:p>
          <a:p>
            <a:pPr lvl="1"/>
            <a:r>
              <a:rPr lang="en-US" sz="1600" dirty="0"/>
              <a:t>Site visits</a:t>
            </a:r>
          </a:p>
          <a:p>
            <a:pPr marL="457200" lvl="1" indent="0">
              <a:buNone/>
            </a:pPr>
            <a:endParaRPr lang="en-US" sz="1800" dirty="0"/>
          </a:p>
          <a:p>
            <a:r>
              <a:rPr lang="en-US" sz="1800" dirty="0"/>
              <a:t>How much guidance should staff provide in the decision-making process?</a:t>
            </a:r>
          </a:p>
          <a:p>
            <a:endParaRPr lang="en-US" sz="1800" dirty="0"/>
          </a:p>
          <a:p>
            <a:pPr>
              <a:lnSpc>
                <a:spcPct val="120000"/>
              </a:lnSpc>
            </a:pPr>
            <a:endParaRPr lang="en-US" sz="1200" dirty="0"/>
          </a:p>
        </p:txBody>
      </p:sp>
      <p:sp>
        <p:nvSpPr>
          <p:cNvPr id="4" name="Slide Number Placeholder 3">
            <a:extLst>
              <a:ext uri="{FF2B5EF4-FFF2-40B4-BE49-F238E27FC236}">
                <a16:creationId xmlns:a16="http://schemas.microsoft.com/office/drawing/2014/main" id="{365CB45D-348F-72AE-F49A-9E2689AFA80D}"/>
              </a:ext>
            </a:extLst>
          </p:cNvPr>
          <p:cNvSpPr>
            <a:spLocks noGrp="1"/>
          </p:cNvSpPr>
          <p:nvPr>
            <p:ph type="sldNum" sz="quarter" idx="10"/>
          </p:nvPr>
        </p:nvSpPr>
        <p:spPr/>
        <p:txBody>
          <a:bodyPr/>
          <a:lstStyle/>
          <a:p>
            <a:pPr>
              <a:defRPr/>
            </a:pPr>
            <a:fld id="{0AE63BF1-BDFE-4B8D-BE1B-F30A985E3D75}" type="slidenum">
              <a:rPr lang="en-US" altLang="en-US" smtClean="0"/>
              <a:pPr>
                <a:defRPr/>
              </a:pPr>
              <a:t>27</a:t>
            </a:fld>
            <a:endParaRPr lang="en-US" altLang="en-US"/>
          </a:p>
        </p:txBody>
      </p:sp>
    </p:spTree>
    <p:extLst>
      <p:ext uri="{BB962C8B-B14F-4D97-AF65-F5344CB8AC3E}">
        <p14:creationId xmlns:p14="http://schemas.microsoft.com/office/powerpoint/2010/main" val="766730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770C-A1BA-F84C-4B26-09814C81E956}"/>
              </a:ext>
            </a:extLst>
          </p:cNvPr>
          <p:cNvSpPr>
            <a:spLocks noGrp="1"/>
          </p:cNvSpPr>
          <p:nvPr>
            <p:ph type="title"/>
          </p:nvPr>
        </p:nvSpPr>
        <p:spPr/>
        <p:txBody>
          <a:bodyPr/>
          <a:lstStyle/>
          <a:p>
            <a:r>
              <a:rPr lang="en-US" dirty="0"/>
              <a:t>MISCELLANEOUS LEGAL ISSUES RELATING TO SITE PLAN REVIEW</a:t>
            </a:r>
          </a:p>
        </p:txBody>
      </p:sp>
      <p:sp>
        <p:nvSpPr>
          <p:cNvPr id="3" name="Content Placeholder 2">
            <a:extLst>
              <a:ext uri="{FF2B5EF4-FFF2-40B4-BE49-F238E27FC236}">
                <a16:creationId xmlns:a16="http://schemas.microsoft.com/office/drawing/2014/main" id="{C14284DE-FDF3-DA9F-2A4A-DCDD4EA88D32}"/>
              </a:ext>
            </a:extLst>
          </p:cNvPr>
          <p:cNvSpPr>
            <a:spLocks noGrp="1"/>
          </p:cNvSpPr>
          <p:nvPr>
            <p:ph idx="1"/>
          </p:nvPr>
        </p:nvSpPr>
        <p:spPr/>
        <p:txBody>
          <a:bodyPr>
            <a:normAutofit/>
          </a:bodyPr>
          <a:lstStyle/>
          <a:p>
            <a:pPr marL="0" indent="0">
              <a:buNone/>
            </a:pPr>
            <a:endParaRPr lang="en-US" sz="1800" dirty="0"/>
          </a:p>
          <a:p>
            <a:r>
              <a:rPr lang="en-US" sz="1800" dirty="0"/>
              <a:t>Waivers (from submission vs. substantive requirements)</a:t>
            </a:r>
          </a:p>
          <a:p>
            <a:pPr lvl="1"/>
            <a:r>
              <a:rPr lang="en-US" sz="1600" dirty="0"/>
              <a:t>If your ordinance allows for waivers of substantive criteria, beware of inadvertently granting an unlawful variance).  </a:t>
            </a:r>
            <a:r>
              <a:rPr lang="en-US" sz="1600" i="1" dirty="0"/>
              <a:t>See Hartwell v. Town of Ogunquit</a:t>
            </a:r>
            <a:r>
              <a:rPr lang="en-US" sz="1600" dirty="0"/>
              <a:t>, 2015 ME 51, 115 A.3d 81.</a:t>
            </a:r>
          </a:p>
        </p:txBody>
      </p:sp>
      <p:sp>
        <p:nvSpPr>
          <p:cNvPr id="4" name="Slide Number Placeholder 3">
            <a:extLst>
              <a:ext uri="{FF2B5EF4-FFF2-40B4-BE49-F238E27FC236}">
                <a16:creationId xmlns:a16="http://schemas.microsoft.com/office/drawing/2014/main" id="{035F206E-FA38-C3C9-DAB1-C8499004FAC3}"/>
              </a:ext>
            </a:extLst>
          </p:cNvPr>
          <p:cNvSpPr>
            <a:spLocks noGrp="1"/>
          </p:cNvSpPr>
          <p:nvPr>
            <p:ph type="sldNum" sz="quarter" idx="10"/>
          </p:nvPr>
        </p:nvSpPr>
        <p:spPr/>
        <p:txBody>
          <a:bodyPr/>
          <a:lstStyle/>
          <a:p>
            <a:pPr>
              <a:defRPr/>
            </a:pPr>
            <a:fld id="{0AE63BF1-BDFE-4B8D-BE1B-F30A985E3D75}" type="slidenum">
              <a:rPr lang="en-US" altLang="en-US" smtClean="0"/>
              <a:pPr>
                <a:defRPr/>
              </a:pPr>
              <a:t>28</a:t>
            </a:fld>
            <a:endParaRPr lang="en-US" altLang="en-US"/>
          </a:p>
        </p:txBody>
      </p:sp>
    </p:spTree>
    <p:extLst>
      <p:ext uri="{BB962C8B-B14F-4D97-AF65-F5344CB8AC3E}">
        <p14:creationId xmlns:p14="http://schemas.microsoft.com/office/powerpoint/2010/main" val="3659238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67164-A351-CA8C-73C0-C4D2FB5D8155}"/>
              </a:ext>
            </a:extLst>
          </p:cNvPr>
          <p:cNvSpPr>
            <a:spLocks noGrp="1"/>
          </p:cNvSpPr>
          <p:nvPr>
            <p:ph idx="1"/>
          </p:nvPr>
        </p:nvSpPr>
        <p:spPr>
          <a:xfrm>
            <a:off x="432033" y="1454944"/>
            <a:ext cx="8229600" cy="4665662"/>
          </a:xfrm>
        </p:spPr>
        <p:txBody>
          <a:bodyPr>
            <a:normAutofit/>
          </a:bodyPr>
          <a:lstStyle/>
          <a:p>
            <a:pPr lvl="1">
              <a:lnSpc>
                <a:spcPct val="110000"/>
              </a:lnSpc>
            </a:pPr>
            <a:r>
              <a:rPr lang="en-US" sz="1700" dirty="0"/>
              <a:t>In 2005 section 4353 (4-C) was amended to allow a zoning ordinance to explicitly authorize the planning board to approve applications that do not meet required zoning dimensional standards in order to promote cluster development, accommodate lots with insufficient frontage or to provide for reduced setbacks for lots or buildings made nonconforming by a zoning ordinance. An approval which falls within these guidelines does not constitute a zoning variance. This authority does not include shoreland zoning dimensional standards. The amendment was enacted in response to the Maine Supreme Court decision in </a:t>
            </a:r>
            <a:r>
              <a:rPr lang="en-US" sz="1700" i="1" dirty="0"/>
              <a:t>Sawyer v. Town of Cape Elizabeth</a:t>
            </a:r>
            <a:r>
              <a:rPr lang="en-US" sz="1700" dirty="0"/>
              <a:t>, 2004 ME 71, 852 A.2d 58. See also, </a:t>
            </a:r>
            <a:r>
              <a:rPr lang="en-US" sz="1700" i="1" dirty="0"/>
              <a:t>Wyman v. Town of Phippsburg</a:t>
            </a:r>
            <a:r>
              <a:rPr lang="en-US" sz="1700" dirty="0"/>
              <a:t>, 2009 ME 77, 976 A.2d 985 (construing two different buffer provisions in a zoning ordinance and concluding that the planning board decision regarding buffer width was not tantamount to the granting of a variance).</a:t>
            </a:r>
          </a:p>
          <a:p>
            <a:pPr lvl="1">
              <a:lnSpc>
                <a:spcPct val="110000"/>
              </a:lnSpc>
            </a:pPr>
            <a:endParaRPr lang="en-US" sz="1700" dirty="0"/>
          </a:p>
        </p:txBody>
      </p:sp>
      <p:sp>
        <p:nvSpPr>
          <p:cNvPr id="4" name="Slide Number Placeholder 3">
            <a:extLst>
              <a:ext uri="{FF2B5EF4-FFF2-40B4-BE49-F238E27FC236}">
                <a16:creationId xmlns:a16="http://schemas.microsoft.com/office/drawing/2014/main" id="{85E93FB0-7E86-78A4-EBF5-C2612FDD6485}"/>
              </a:ext>
            </a:extLst>
          </p:cNvPr>
          <p:cNvSpPr>
            <a:spLocks noGrp="1"/>
          </p:cNvSpPr>
          <p:nvPr>
            <p:ph type="sldNum" sz="quarter" idx="10"/>
          </p:nvPr>
        </p:nvSpPr>
        <p:spPr/>
        <p:txBody>
          <a:bodyPr/>
          <a:lstStyle/>
          <a:p>
            <a:pPr>
              <a:defRPr/>
            </a:pPr>
            <a:fld id="{0AE63BF1-BDFE-4B8D-BE1B-F30A985E3D75}" type="slidenum">
              <a:rPr lang="en-US" altLang="en-US" smtClean="0"/>
              <a:pPr>
                <a:defRPr/>
              </a:pPr>
              <a:t>29</a:t>
            </a:fld>
            <a:endParaRPr lang="en-US" altLang="en-US"/>
          </a:p>
        </p:txBody>
      </p:sp>
      <p:sp>
        <p:nvSpPr>
          <p:cNvPr id="6" name="Title 1">
            <a:extLst>
              <a:ext uri="{FF2B5EF4-FFF2-40B4-BE49-F238E27FC236}">
                <a16:creationId xmlns:a16="http://schemas.microsoft.com/office/drawing/2014/main" id="{E35721F4-7C8D-B4ED-A5B8-7457D398F841}"/>
              </a:ext>
            </a:extLst>
          </p:cNvPr>
          <p:cNvSpPr>
            <a:spLocks noGrp="1"/>
          </p:cNvSpPr>
          <p:nvPr>
            <p:ph type="title"/>
          </p:nvPr>
        </p:nvSpPr>
        <p:spPr>
          <a:xfrm>
            <a:off x="457200" y="0"/>
            <a:ext cx="8229600" cy="1219200"/>
          </a:xfrm>
        </p:spPr>
        <p:txBody>
          <a:bodyPr/>
          <a:lstStyle/>
          <a:p>
            <a:r>
              <a:rPr lang="en-US" dirty="0"/>
              <a:t>MISCELLANEOUS LEGAL ISSUES RELATING TO SITE PLAN REVIEW</a:t>
            </a:r>
          </a:p>
        </p:txBody>
      </p:sp>
    </p:spTree>
    <p:extLst>
      <p:ext uri="{BB962C8B-B14F-4D97-AF65-F5344CB8AC3E}">
        <p14:creationId xmlns:p14="http://schemas.microsoft.com/office/powerpoint/2010/main" val="1480325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6859-88F8-139E-2FF0-1802829CE546}"/>
              </a:ext>
            </a:extLst>
          </p:cNvPr>
          <p:cNvSpPr>
            <a:spLocks noGrp="1"/>
          </p:cNvSpPr>
          <p:nvPr>
            <p:ph type="title"/>
          </p:nvPr>
        </p:nvSpPr>
        <p:spPr/>
        <p:txBody>
          <a:bodyPr>
            <a:normAutofit fontScale="90000"/>
          </a:bodyPr>
          <a:lstStyle/>
          <a:p>
            <a:br>
              <a:rPr lang="en-US" dirty="0"/>
            </a:br>
            <a:r>
              <a:rPr lang="en-US" dirty="0"/>
              <a:t>WHAT DOES SITE PLAN REVIEW ADDRESS? </a:t>
            </a:r>
            <a:br>
              <a:rPr lang="en-US" dirty="0"/>
            </a:br>
            <a:endParaRPr lang="en-US" dirty="0"/>
          </a:p>
        </p:txBody>
      </p:sp>
      <p:sp>
        <p:nvSpPr>
          <p:cNvPr id="3" name="Content Placeholder 2">
            <a:extLst>
              <a:ext uri="{FF2B5EF4-FFF2-40B4-BE49-F238E27FC236}">
                <a16:creationId xmlns:a16="http://schemas.microsoft.com/office/drawing/2014/main" id="{35B8B8C2-1059-B4B6-D381-C65DBFBB0490}"/>
              </a:ext>
            </a:extLst>
          </p:cNvPr>
          <p:cNvSpPr>
            <a:spLocks noGrp="1"/>
          </p:cNvSpPr>
          <p:nvPr>
            <p:ph idx="1"/>
          </p:nvPr>
        </p:nvSpPr>
        <p:spPr/>
        <p:txBody>
          <a:bodyPr>
            <a:normAutofit fontScale="70000" lnSpcReduction="20000"/>
          </a:bodyPr>
          <a:lstStyle/>
          <a:p>
            <a:pPr>
              <a:lnSpc>
                <a:spcPct val="120000"/>
              </a:lnSpc>
            </a:pPr>
            <a:r>
              <a:rPr lang="en-US" sz="2800" dirty="0"/>
              <a:t>How a particular development is designed.</a:t>
            </a:r>
          </a:p>
          <a:p>
            <a:pPr>
              <a:lnSpc>
                <a:spcPct val="120000"/>
              </a:lnSpc>
            </a:pPr>
            <a:r>
              <a:rPr lang="en-US" sz="2800" dirty="0"/>
              <a:t>Issues related to public health, public safety, and environmental factors such as: </a:t>
            </a:r>
          </a:p>
          <a:p>
            <a:pPr marL="857250" lvl="1">
              <a:lnSpc>
                <a:spcPct val="120000"/>
              </a:lnSpc>
              <a:spcBef>
                <a:spcPts val="0"/>
              </a:spcBef>
              <a:spcAft>
                <a:spcPts val="0"/>
              </a:spcAft>
            </a:pPr>
            <a:r>
              <a:rPr lang="en-US" sz="2000" kern="100" dirty="0">
                <a:effectLst/>
                <a:ea typeface="Calibri" panose="020F0502020204030204" pitchFamily="34" charset="0"/>
              </a:rPr>
              <a:t>Access into and out of the site</a:t>
            </a:r>
          </a:p>
          <a:p>
            <a:pPr marL="857250" lvl="1">
              <a:lnSpc>
                <a:spcPct val="120000"/>
              </a:lnSpc>
              <a:spcBef>
                <a:spcPts val="0"/>
              </a:spcBef>
              <a:spcAft>
                <a:spcPts val="0"/>
              </a:spcAft>
            </a:pPr>
            <a:r>
              <a:rPr lang="en-US" sz="2000" kern="100" dirty="0">
                <a:effectLst/>
                <a:ea typeface="Calibri" panose="020F0502020204030204" pitchFamily="34" charset="0"/>
              </a:rPr>
              <a:t>Pedestrian and vehicular circulation within the site</a:t>
            </a:r>
          </a:p>
          <a:p>
            <a:pPr marL="857250" lvl="1">
              <a:lnSpc>
                <a:spcPct val="120000"/>
              </a:lnSpc>
              <a:spcBef>
                <a:spcPts val="0"/>
              </a:spcBef>
              <a:spcAft>
                <a:spcPts val="0"/>
              </a:spcAft>
            </a:pPr>
            <a:r>
              <a:rPr lang="en-US" sz="2000" kern="100" dirty="0">
                <a:effectLst/>
                <a:ea typeface="Calibri" panose="020F0502020204030204" pitchFamily="34" charset="0"/>
              </a:rPr>
              <a:t>Parking requirements (layout, number of spots, etc.)</a:t>
            </a:r>
          </a:p>
          <a:p>
            <a:pPr marL="857250" lvl="1">
              <a:lnSpc>
                <a:spcPct val="120000"/>
              </a:lnSpc>
              <a:spcBef>
                <a:spcPts val="0"/>
              </a:spcBef>
              <a:spcAft>
                <a:spcPts val="0"/>
              </a:spcAft>
            </a:pPr>
            <a:r>
              <a:rPr lang="en-US" sz="2000" kern="100" dirty="0">
                <a:effectLst/>
                <a:ea typeface="Calibri" panose="020F0502020204030204" pitchFamily="34" charset="0"/>
              </a:rPr>
              <a:t>Provisions for emergency vehicle access</a:t>
            </a:r>
          </a:p>
          <a:p>
            <a:pPr marL="857250" lvl="1">
              <a:lnSpc>
                <a:spcPct val="120000"/>
              </a:lnSpc>
              <a:spcBef>
                <a:spcPts val="0"/>
              </a:spcBef>
              <a:spcAft>
                <a:spcPts val="0"/>
              </a:spcAft>
            </a:pPr>
            <a:r>
              <a:rPr lang="en-US" sz="2000" kern="100" dirty="0">
                <a:effectLst/>
                <a:ea typeface="Calibri" panose="020F0502020204030204" pitchFamily="34" charset="0"/>
              </a:rPr>
              <a:t>Stormwater management</a:t>
            </a:r>
          </a:p>
          <a:p>
            <a:pPr marL="857250" lvl="1">
              <a:lnSpc>
                <a:spcPct val="120000"/>
              </a:lnSpc>
              <a:spcBef>
                <a:spcPts val="0"/>
              </a:spcBef>
              <a:spcAft>
                <a:spcPts val="0"/>
              </a:spcAft>
            </a:pPr>
            <a:r>
              <a:rPr lang="en-US" sz="2000" kern="100" dirty="0">
                <a:effectLst/>
                <a:ea typeface="Calibri" panose="020F0502020204030204" pitchFamily="34" charset="0"/>
              </a:rPr>
              <a:t>Erosion and sedimentation control</a:t>
            </a:r>
          </a:p>
          <a:p>
            <a:pPr marL="857250" lvl="1">
              <a:lnSpc>
                <a:spcPct val="120000"/>
              </a:lnSpc>
              <a:spcBef>
                <a:spcPts val="0"/>
              </a:spcBef>
              <a:spcAft>
                <a:spcPts val="0"/>
              </a:spcAft>
            </a:pPr>
            <a:r>
              <a:rPr lang="en-US" sz="2000" kern="100" dirty="0">
                <a:effectLst/>
                <a:ea typeface="Calibri" panose="020F0502020204030204" pitchFamily="34" charset="0"/>
              </a:rPr>
              <a:t>The protection of the water quality in water bodies</a:t>
            </a:r>
          </a:p>
          <a:p>
            <a:pPr marL="857250" lvl="1">
              <a:lnSpc>
                <a:spcPct val="120000"/>
              </a:lnSpc>
              <a:spcBef>
                <a:spcPts val="0"/>
              </a:spcBef>
              <a:spcAft>
                <a:spcPts val="0"/>
              </a:spcAft>
            </a:pPr>
            <a:r>
              <a:rPr lang="en-US" sz="2000" kern="100" dirty="0">
                <a:effectLst/>
                <a:ea typeface="Calibri" panose="020F0502020204030204" pitchFamily="34" charset="0"/>
              </a:rPr>
              <a:t>Groundwater quality protection and recharge</a:t>
            </a:r>
          </a:p>
          <a:p>
            <a:pPr marL="857250" lvl="1">
              <a:lnSpc>
                <a:spcPct val="120000"/>
              </a:lnSpc>
              <a:spcBef>
                <a:spcPts val="0"/>
              </a:spcBef>
              <a:spcAft>
                <a:spcPts val="0"/>
              </a:spcAft>
            </a:pPr>
            <a:r>
              <a:rPr lang="en-US" sz="2000" kern="100" dirty="0">
                <a:effectLst/>
                <a:ea typeface="Calibri" panose="020F0502020204030204" pitchFamily="34" charset="0"/>
              </a:rPr>
              <a:t>Solid and hazardous wastes management</a:t>
            </a:r>
          </a:p>
          <a:p>
            <a:pPr marL="857250" lvl="1">
              <a:lnSpc>
                <a:spcPct val="120000"/>
              </a:lnSpc>
              <a:spcBef>
                <a:spcPts val="0"/>
              </a:spcBef>
              <a:spcAft>
                <a:spcPts val="0"/>
              </a:spcAft>
            </a:pPr>
            <a:r>
              <a:rPr lang="en-US" sz="2000" kern="100" dirty="0">
                <a:effectLst/>
                <a:ea typeface="Calibri" panose="020F0502020204030204" pitchFamily="34" charset="0"/>
              </a:rPr>
              <a:t>Provisions for water supply and sewage disposal</a:t>
            </a:r>
          </a:p>
          <a:p>
            <a:pPr marL="857250" lvl="1">
              <a:lnSpc>
                <a:spcPct val="120000"/>
              </a:lnSpc>
              <a:spcBef>
                <a:spcPts val="0"/>
              </a:spcBef>
              <a:spcAft>
                <a:spcPts val="0"/>
              </a:spcAft>
            </a:pPr>
            <a:r>
              <a:rPr lang="en-US" sz="2000" kern="100" dirty="0">
                <a:effectLst/>
                <a:ea typeface="Calibri" panose="020F0502020204030204" pitchFamily="34" charset="0"/>
              </a:rPr>
              <a:t>Handicapped accessibility</a:t>
            </a:r>
          </a:p>
          <a:p>
            <a:pPr marL="857250" lvl="1">
              <a:lnSpc>
                <a:spcPct val="120000"/>
              </a:lnSpc>
              <a:spcBef>
                <a:spcPts val="0"/>
              </a:spcBef>
              <a:spcAft>
                <a:spcPts val="0"/>
              </a:spcAft>
            </a:pPr>
            <a:r>
              <a:rPr lang="en-US" sz="2000" kern="100" dirty="0">
                <a:effectLst/>
                <a:ea typeface="Calibri" panose="020F0502020204030204" pitchFamily="34" charset="0"/>
              </a:rPr>
              <a:t>Provisions for fire protection</a:t>
            </a:r>
          </a:p>
          <a:p>
            <a:pPr marL="857250" lvl="1">
              <a:lnSpc>
                <a:spcPct val="120000"/>
              </a:lnSpc>
              <a:spcBef>
                <a:spcPts val="0"/>
              </a:spcBef>
              <a:spcAft>
                <a:spcPts val="0"/>
              </a:spcAft>
            </a:pPr>
            <a:r>
              <a:rPr lang="en-US" sz="2000" kern="100" dirty="0">
                <a:effectLst/>
                <a:ea typeface="Calibri" panose="020F0502020204030204" pitchFamily="34" charset="0"/>
              </a:rPr>
              <a:t>The management of important natural resources (floodplains, unique natural areas, wildlife habitat, etc.)</a:t>
            </a:r>
          </a:p>
          <a:p>
            <a:pPr marL="857250" lvl="1">
              <a:lnSpc>
                <a:spcPct val="120000"/>
              </a:lnSpc>
              <a:spcBef>
                <a:spcPts val="0"/>
              </a:spcBef>
              <a:spcAft>
                <a:spcPts val="0"/>
              </a:spcAft>
            </a:pPr>
            <a:r>
              <a:rPr lang="en-US" sz="2000" kern="100" dirty="0">
                <a:effectLst/>
                <a:ea typeface="Calibri" panose="020F0502020204030204" pitchFamily="34" charset="0"/>
              </a:rPr>
              <a:t>The protection of historic and archaeological resources</a:t>
            </a:r>
          </a:p>
        </p:txBody>
      </p:sp>
      <p:sp>
        <p:nvSpPr>
          <p:cNvPr id="4" name="Slide Number Placeholder 3">
            <a:extLst>
              <a:ext uri="{FF2B5EF4-FFF2-40B4-BE49-F238E27FC236}">
                <a16:creationId xmlns:a16="http://schemas.microsoft.com/office/drawing/2014/main" id="{371541BF-4179-1F90-2F06-5CE2DA9A3ABD}"/>
              </a:ext>
            </a:extLst>
          </p:cNvPr>
          <p:cNvSpPr>
            <a:spLocks noGrp="1"/>
          </p:cNvSpPr>
          <p:nvPr>
            <p:ph type="sldNum" sz="quarter" idx="10"/>
          </p:nvPr>
        </p:nvSpPr>
        <p:spPr/>
        <p:txBody>
          <a:bodyPr/>
          <a:lstStyle/>
          <a:p>
            <a:pPr>
              <a:defRPr/>
            </a:pPr>
            <a:fld id="{0AE63BF1-BDFE-4B8D-BE1B-F30A985E3D75}" type="slidenum">
              <a:rPr lang="en-US" altLang="en-US" smtClean="0"/>
              <a:pPr>
                <a:defRPr/>
              </a:pPr>
              <a:t>3</a:t>
            </a:fld>
            <a:endParaRPr lang="en-US" altLang="en-US"/>
          </a:p>
        </p:txBody>
      </p:sp>
    </p:spTree>
    <p:extLst>
      <p:ext uri="{BB962C8B-B14F-4D97-AF65-F5344CB8AC3E}">
        <p14:creationId xmlns:p14="http://schemas.microsoft.com/office/powerpoint/2010/main" val="3187641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B8CAA9-D3CC-39BE-BD08-2DFA8CD14BFD}"/>
              </a:ext>
            </a:extLst>
          </p:cNvPr>
          <p:cNvSpPr>
            <a:spLocks noGrp="1"/>
          </p:cNvSpPr>
          <p:nvPr>
            <p:ph idx="1"/>
          </p:nvPr>
        </p:nvSpPr>
        <p:spPr>
          <a:xfrm>
            <a:off x="434975" y="1447800"/>
            <a:ext cx="8229600" cy="4525962"/>
          </a:xfrm>
        </p:spPr>
        <p:txBody>
          <a:bodyPr>
            <a:normAutofit fontScale="92500" lnSpcReduction="10000"/>
          </a:bodyPr>
          <a:lstStyle/>
          <a:p>
            <a:pPr lvl="1">
              <a:lnSpc>
                <a:spcPct val="110000"/>
              </a:lnSpc>
            </a:pPr>
            <a:r>
              <a:rPr lang="en-US" sz="1800" dirty="0"/>
              <a:t>Some subdivision, site plan review, or other non-zoning ordinances give the reviewing authority power to waive certain requirements of the ordinance if they would cause hardship to the applicant. The definition of “hardship” in that context is not necessarily the same as the definition of undue hardship in 30-A M.R.S. § 4353 (i.e., variance criteria), unless the ordinance expressly refers to that statute. Although the municipality may give the authority to grant these waivers to the board of appeals, there is no conflict with § 4353 if a non-zoning ordinance empowers the planning board to grant waivers but such ordinance provisions should set out the standards to use in determining whether an applicant will suffer a hardship without a waiver. However, if the provision attempts to authorize waive dimensional standards or other requirements established under a zoning ordinance, such a waiver provision is beyond the municipality’s home rule authority, unless it falls within the guidelines under section § 4353 described above. </a:t>
            </a:r>
            <a:endParaRPr lang="en-US" sz="1800" i="1" dirty="0"/>
          </a:p>
          <a:p>
            <a:pPr marL="457200" lvl="1" indent="0">
              <a:lnSpc>
                <a:spcPct val="110000"/>
              </a:lnSpc>
              <a:buNone/>
            </a:pPr>
            <a:r>
              <a:rPr lang="en-US" sz="1500" i="1" dirty="0"/>
              <a:t>See Sawyer v. Town of Cape Elizabeth</a:t>
            </a:r>
            <a:r>
              <a:rPr lang="en-US" sz="1500" dirty="0"/>
              <a:t>, 2004 ME 71, 852 A.2d 58. </a:t>
            </a:r>
            <a:r>
              <a:rPr lang="en-US" sz="1500" i="1" dirty="0"/>
              <a:t>See</a:t>
            </a:r>
            <a:r>
              <a:rPr lang="en-US" sz="1500" dirty="0"/>
              <a:t> also </a:t>
            </a:r>
            <a:r>
              <a:rPr lang="en-US" sz="1500" i="1" dirty="0"/>
              <a:t>York v. Town of Ogunquit</a:t>
            </a:r>
            <a:r>
              <a:rPr lang="en-US" sz="1500" dirty="0"/>
              <a:t>, 2001 ME 53, 769 A.2d 172.</a:t>
            </a:r>
          </a:p>
          <a:p>
            <a:pPr>
              <a:lnSpc>
                <a:spcPct val="110000"/>
              </a:lnSpc>
            </a:pPr>
            <a:endParaRPr lang="en-US" sz="2000" dirty="0"/>
          </a:p>
        </p:txBody>
      </p:sp>
      <p:sp>
        <p:nvSpPr>
          <p:cNvPr id="4" name="Slide Number Placeholder 3">
            <a:extLst>
              <a:ext uri="{FF2B5EF4-FFF2-40B4-BE49-F238E27FC236}">
                <a16:creationId xmlns:a16="http://schemas.microsoft.com/office/drawing/2014/main" id="{D5AD5E52-8D3D-EDE6-2537-4E2FC47D26A8}"/>
              </a:ext>
            </a:extLst>
          </p:cNvPr>
          <p:cNvSpPr>
            <a:spLocks noGrp="1"/>
          </p:cNvSpPr>
          <p:nvPr>
            <p:ph type="sldNum" sz="quarter" idx="10"/>
          </p:nvPr>
        </p:nvSpPr>
        <p:spPr/>
        <p:txBody>
          <a:bodyPr/>
          <a:lstStyle/>
          <a:p>
            <a:pPr>
              <a:defRPr/>
            </a:pPr>
            <a:fld id="{0AE63BF1-BDFE-4B8D-BE1B-F30A985E3D75}" type="slidenum">
              <a:rPr lang="en-US" altLang="en-US" smtClean="0"/>
              <a:pPr>
                <a:defRPr/>
              </a:pPr>
              <a:t>30</a:t>
            </a:fld>
            <a:endParaRPr lang="en-US" altLang="en-US"/>
          </a:p>
        </p:txBody>
      </p:sp>
      <p:sp>
        <p:nvSpPr>
          <p:cNvPr id="2" name="Title 1">
            <a:extLst>
              <a:ext uri="{FF2B5EF4-FFF2-40B4-BE49-F238E27FC236}">
                <a16:creationId xmlns:a16="http://schemas.microsoft.com/office/drawing/2014/main" id="{C08B9DAD-DB08-1B19-A3FC-D41A988EA631}"/>
              </a:ext>
            </a:extLst>
          </p:cNvPr>
          <p:cNvSpPr>
            <a:spLocks noGrp="1"/>
          </p:cNvSpPr>
          <p:nvPr>
            <p:ph type="title"/>
          </p:nvPr>
        </p:nvSpPr>
        <p:spPr>
          <a:xfrm>
            <a:off x="457200" y="0"/>
            <a:ext cx="8229600" cy="1219200"/>
          </a:xfrm>
        </p:spPr>
        <p:txBody>
          <a:bodyPr/>
          <a:lstStyle/>
          <a:p>
            <a:r>
              <a:rPr lang="en-US" dirty="0"/>
              <a:t>MISCELLANEOUS LEGAL ISSUES RELATING TO SITE PLAN REVIEW</a:t>
            </a:r>
          </a:p>
        </p:txBody>
      </p:sp>
    </p:spTree>
    <p:extLst>
      <p:ext uri="{BB962C8B-B14F-4D97-AF65-F5344CB8AC3E}">
        <p14:creationId xmlns:p14="http://schemas.microsoft.com/office/powerpoint/2010/main" val="2635865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4319-A7B7-0C94-A920-8E714BEE700D}"/>
              </a:ext>
            </a:extLst>
          </p:cNvPr>
          <p:cNvSpPr>
            <a:spLocks noGrp="1"/>
          </p:cNvSpPr>
          <p:nvPr>
            <p:ph type="title"/>
          </p:nvPr>
        </p:nvSpPr>
        <p:spPr/>
        <p:txBody>
          <a:bodyPr/>
          <a:lstStyle/>
          <a:p>
            <a:r>
              <a:rPr lang="en-US" dirty="0"/>
              <a:t>MISCELLANEOUS LEGAL ISSUES RELATING TO SITE PLAN REVIEW</a:t>
            </a:r>
          </a:p>
        </p:txBody>
      </p:sp>
      <p:sp>
        <p:nvSpPr>
          <p:cNvPr id="3" name="Content Placeholder 2">
            <a:extLst>
              <a:ext uri="{FF2B5EF4-FFF2-40B4-BE49-F238E27FC236}">
                <a16:creationId xmlns:a16="http://schemas.microsoft.com/office/drawing/2014/main" id="{E80EE5F7-043A-27FE-2F79-1AFA6636B04F}"/>
              </a:ext>
            </a:extLst>
          </p:cNvPr>
          <p:cNvSpPr>
            <a:spLocks noGrp="1"/>
          </p:cNvSpPr>
          <p:nvPr>
            <p:ph idx="1"/>
          </p:nvPr>
        </p:nvSpPr>
        <p:spPr/>
        <p:txBody>
          <a:bodyPr>
            <a:normAutofit fontScale="70000" lnSpcReduction="20000"/>
          </a:bodyPr>
          <a:lstStyle/>
          <a:p>
            <a:pPr>
              <a:lnSpc>
                <a:spcPct val="120000"/>
              </a:lnSpc>
            </a:pPr>
            <a:r>
              <a:rPr lang="en-US" dirty="0"/>
              <a:t>Transferability of Approvals</a:t>
            </a:r>
          </a:p>
          <a:p>
            <a:pPr lvl="1">
              <a:lnSpc>
                <a:spcPct val="120000"/>
              </a:lnSpc>
            </a:pPr>
            <a:r>
              <a:rPr lang="en-US" dirty="0"/>
              <a:t>In most cases, approvals “run with the land.”  Accordingly, a subsequent purchaser would step in to the shoes of the prior owner with respect to the approval.</a:t>
            </a:r>
          </a:p>
          <a:p>
            <a:pPr lvl="1">
              <a:lnSpc>
                <a:spcPct val="120000"/>
              </a:lnSpc>
            </a:pPr>
            <a:r>
              <a:rPr lang="en-US" dirty="0"/>
              <a:t>However, at least one Maine Superior Court case has held otherwise, at least with respect to technical and financial capacity. </a:t>
            </a:r>
            <a:r>
              <a:rPr lang="en-US" i="1" dirty="0"/>
              <a:t>Inland Golf Properties, Inc. v. Inhabitants of Town of Wells</a:t>
            </a:r>
            <a:r>
              <a:rPr lang="en-US" dirty="0"/>
              <a:t>, AP-98-040 (Me. Super. Ct., York </a:t>
            </a:r>
            <a:r>
              <a:rPr lang="en-US" dirty="0" err="1"/>
              <a:t>Cty</a:t>
            </a:r>
            <a:r>
              <a:rPr lang="en-US" dirty="0"/>
              <a:t>., May 11, 2000).  It is advisable to include language in the applicable ordinance which expressly addresses this issue (i.e., if the project is conveyed to another developer prior to completion) to avoid any confusion.</a:t>
            </a:r>
          </a:p>
          <a:p>
            <a:pPr>
              <a:lnSpc>
                <a:spcPct val="120000"/>
              </a:lnSpc>
            </a:pPr>
            <a:endParaRPr lang="en-US" dirty="0"/>
          </a:p>
          <a:p>
            <a:pPr>
              <a:lnSpc>
                <a:spcPct val="120000"/>
              </a:lnSpc>
            </a:pPr>
            <a:r>
              <a:rPr lang="en-US" dirty="0"/>
              <a:t>Second Request for Approval of Same Project</a:t>
            </a:r>
          </a:p>
          <a:p>
            <a:pPr lvl="1">
              <a:lnSpc>
                <a:spcPct val="120000"/>
              </a:lnSpc>
            </a:pPr>
            <a:r>
              <a:rPr lang="en-US" dirty="0"/>
              <a:t>If an application for a land use activity has been denied, the board is not legally required to entertain subsequent applications for the same project, unless the board finds that “a substantial change of conditions has occurred or other considerations materially affecting the merits of the subject matter had intervened between the first application and the [second</a:t>
            </a:r>
            <a:r>
              <a:rPr lang="en-US" i="1" dirty="0"/>
              <a:t>].” </a:t>
            </a:r>
            <a:r>
              <a:rPr lang="en-US" i="1" dirty="0" err="1"/>
              <a:t>Silsby</a:t>
            </a:r>
            <a:r>
              <a:rPr lang="en-US" i="1" dirty="0"/>
              <a:t> v. Allen’s Blueberry Freezer</a:t>
            </a:r>
            <a:r>
              <a:rPr lang="en-US" dirty="0"/>
              <a:t>, Inc., 501 A.2d 1290, 1295 (Me. 1985). However, an ordinance may provide a different rule regarding subsequent requests which would govern the board’s authority.</a:t>
            </a:r>
          </a:p>
        </p:txBody>
      </p:sp>
      <p:sp>
        <p:nvSpPr>
          <p:cNvPr id="4" name="Slide Number Placeholder 3">
            <a:extLst>
              <a:ext uri="{FF2B5EF4-FFF2-40B4-BE49-F238E27FC236}">
                <a16:creationId xmlns:a16="http://schemas.microsoft.com/office/drawing/2014/main" id="{4A601477-593E-E7CF-CCF3-B5236C996B4E}"/>
              </a:ext>
            </a:extLst>
          </p:cNvPr>
          <p:cNvSpPr>
            <a:spLocks noGrp="1"/>
          </p:cNvSpPr>
          <p:nvPr>
            <p:ph type="sldNum" sz="quarter" idx="10"/>
          </p:nvPr>
        </p:nvSpPr>
        <p:spPr/>
        <p:txBody>
          <a:bodyPr/>
          <a:lstStyle/>
          <a:p>
            <a:pPr>
              <a:defRPr/>
            </a:pPr>
            <a:fld id="{0AE63BF1-BDFE-4B8D-BE1B-F30A985E3D75}" type="slidenum">
              <a:rPr lang="en-US" altLang="en-US" smtClean="0"/>
              <a:pPr>
                <a:defRPr/>
              </a:pPr>
              <a:t>31</a:t>
            </a:fld>
            <a:endParaRPr lang="en-US" altLang="en-US"/>
          </a:p>
        </p:txBody>
      </p:sp>
    </p:spTree>
    <p:extLst>
      <p:ext uri="{BB962C8B-B14F-4D97-AF65-F5344CB8AC3E}">
        <p14:creationId xmlns:p14="http://schemas.microsoft.com/office/powerpoint/2010/main" val="1154251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6ECBB0-CCA0-4CC5-FCB5-B36E3EC44995}"/>
              </a:ext>
            </a:extLst>
          </p:cNvPr>
          <p:cNvSpPr>
            <a:spLocks noGrp="1"/>
          </p:cNvSpPr>
          <p:nvPr>
            <p:ph idx="1"/>
          </p:nvPr>
        </p:nvSpPr>
        <p:spPr/>
        <p:txBody>
          <a:bodyPr>
            <a:normAutofit lnSpcReduction="10000"/>
          </a:bodyPr>
          <a:lstStyle/>
          <a:p>
            <a:pPr>
              <a:lnSpc>
                <a:spcPct val="120000"/>
              </a:lnSpc>
            </a:pPr>
            <a:r>
              <a:rPr lang="en-US" sz="2000" dirty="0"/>
              <a:t>Vague Ordinance Standards; Improper Delegation of Legislative Authority</a:t>
            </a:r>
          </a:p>
          <a:p>
            <a:pPr lvl="1">
              <a:lnSpc>
                <a:spcPct val="120000"/>
              </a:lnSpc>
            </a:pPr>
            <a:r>
              <a:rPr lang="en-US" sz="1800" dirty="0"/>
              <a:t>It is very important for land use ordinances to include specific review standards that will apply to the issuance of a permit or approval. The standards must be more specific than “as the Board deems to be in the best interests of the public” or “as the Board deems necessary to protect the public health, safety and welfare</a:t>
            </a:r>
            <a:r>
              <a:rPr lang="en-US" sz="1800" i="1" dirty="0"/>
              <a:t>.” Cope v. Inhabitants of Town of Brunswick</a:t>
            </a:r>
            <a:r>
              <a:rPr lang="en-US" sz="1800" dirty="0"/>
              <a:t>, 464 A.2d 223 (Me. 1983). It also is very important to have language in the ordinance instructing the board as to the action which the board must take. It is not enough merely to say that the board must “consider” or “evaluate” certain information. </a:t>
            </a:r>
            <a:r>
              <a:rPr lang="en-US" sz="1800" i="1" dirty="0"/>
              <a:t>Chandler v. Town of Pittsfield</a:t>
            </a:r>
            <a:r>
              <a:rPr lang="en-US" sz="1800" dirty="0"/>
              <a:t>, 496 A.2d 1058 (Me. 1985).  Rather, it must find that the criteria have actually been met.  Otherwise, the provisions are subject to legal challenge based on constitutional due process claims.</a:t>
            </a:r>
          </a:p>
          <a:p>
            <a:pPr>
              <a:lnSpc>
                <a:spcPct val="120000"/>
              </a:lnSpc>
            </a:pPr>
            <a:endParaRPr lang="en-US" sz="2000" dirty="0"/>
          </a:p>
        </p:txBody>
      </p:sp>
      <p:sp>
        <p:nvSpPr>
          <p:cNvPr id="4" name="Slide Number Placeholder 3">
            <a:extLst>
              <a:ext uri="{FF2B5EF4-FFF2-40B4-BE49-F238E27FC236}">
                <a16:creationId xmlns:a16="http://schemas.microsoft.com/office/drawing/2014/main" id="{C5FAE5B4-13AC-ECE4-3B13-933BA110E151}"/>
              </a:ext>
            </a:extLst>
          </p:cNvPr>
          <p:cNvSpPr>
            <a:spLocks noGrp="1"/>
          </p:cNvSpPr>
          <p:nvPr>
            <p:ph type="sldNum" sz="quarter" idx="10"/>
          </p:nvPr>
        </p:nvSpPr>
        <p:spPr/>
        <p:txBody>
          <a:bodyPr/>
          <a:lstStyle/>
          <a:p>
            <a:pPr>
              <a:defRPr/>
            </a:pPr>
            <a:fld id="{0AE63BF1-BDFE-4B8D-BE1B-F30A985E3D75}" type="slidenum">
              <a:rPr lang="en-US" altLang="en-US" smtClean="0"/>
              <a:pPr>
                <a:defRPr/>
              </a:pPr>
              <a:t>32</a:t>
            </a:fld>
            <a:endParaRPr lang="en-US" altLang="en-US"/>
          </a:p>
        </p:txBody>
      </p:sp>
      <p:sp>
        <p:nvSpPr>
          <p:cNvPr id="2" name="Title 1">
            <a:extLst>
              <a:ext uri="{FF2B5EF4-FFF2-40B4-BE49-F238E27FC236}">
                <a16:creationId xmlns:a16="http://schemas.microsoft.com/office/drawing/2014/main" id="{BDA8C39D-836B-DFC9-95A6-5508BF2DE98B}"/>
              </a:ext>
            </a:extLst>
          </p:cNvPr>
          <p:cNvSpPr>
            <a:spLocks noGrp="1"/>
          </p:cNvSpPr>
          <p:nvPr>
            <p:ph type="title"/>
          </p:nvPr>
        </p:nvSpPr>
        <p:spPr>
          <a:xfrm>
            <a:off x="457200" y="0"/>
            <a:ext cx="8229600" cy="1219200"/>
          </a:xfrm>
        </p:spPr>
        <p:txBody>
          <a:bodyPr/>
          <a:lstStyle/>
          <a:p>
            <a:r>
              <a:rPr lang="en-US" dirty="0"/>
              <a:t>MISCELLANEOUS LEGAL ISSUES RELATING TO SITE PLAN REVIEW</a:t>
            </a:r>
          </a:p>
        </p:txBody>
      </p:sp>
    </p:spTree>
    <p:extLst>
      <p:ext uri="{BB962C8B-B14F-4D97-AF65-F5344CB8AC3E}">
        <p14:creationId xmlns:p14="http://schemas.microsoft.com/office/powerpoint/2010/main" val="2372726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8FF058-BEE1-4E12-0ED7-8309DD1781A3}"/>
              </a:ext>
            </a:extLst>
          </p:cNvPr>
          <p:cNvSpPr>
            <a:spLocks noGrp="1"/>
          </p:cNvSpPr>
          <p:nvPr>
            <p:ph type="body" sz="quarter" idx="11"/>
          </p:nvPr>
        </p:nvSpPr>
        <p:spPr/>
        <p:txBody>
          <a:bodyPr/>
          <a:lstStyle/>
          <a:p>
            <a:r>
              <a:rPr lang="en-US" sz="8000" dirty="0"/>
              <a:t>Q&amp;A</a:t>
            </a:r>
          </a:p>
        </p:txBody>
      </p:sp>
      <p:sp>
        <p:nvSpPr>
          <p:cNvPr id="3" name="Slide Number Placeholder 2">
            <a:extLst>
              <a:ext uri="{FF2B5EF4-FFF2-40B4-BE49-F238E27FC236}">
                <a16:creationId xmlns:a16="http://schemas.microsoft.com/office/drawing/2014/main" id="{FE7261A7-CABF-6C25-2FCC-600F9C17C219}"/>
              </a:ext>
            </a:extLst>
          </p:cNvPr>
          <p:cNvSpPr>
            <a:spLocks noGrp="1"/>
          </p:cNvSpPr>
          <p:nvPr>
            <p:ph type="sldNum" sz="quarter" idx="12"/>
          </p:nvPr>
        </p:nvSpPr>
        <p:spPr>
          <a:noFill/>
          <a:ln>
            <a:noFill/>
          </a:ln>
        </p:spPr>
        <p:txBody>
          <a:bodyPr/>
          <a:lstStyle/>
          <a:p>
            <a:pPr>
              <a:defRPr/>
            </a:pPr>
            <a:fld id="{A7717733-9438-4E9A-AA23-E9EC351DCA72}" type="slidenum">
              <a:rPr lang="en-US" altLang="en-US" smtClean="0"/>
              <a:pPr>
                <a:defRPr/>
              </a:pPr>
              <a:t>33</a:t>
            </a:fld>
            <a:endParaRPr lang="en-US" altLang="en-US"/>
          </a:p>
        </p:txBody>
      </p:sp>
    </p:spTree>
    <p:extLst>
      <p:ext uri="{BB962C8B-B14F-4D97-AF65-F5344CB8AC3E}">
        <p14:creationId xmlns:p14="http://schemas.microsoft.com/office/powerpoint/2010/main" val="1580483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A516D-D493-7DC3-AD64-ED33A6DB8AF8}"/>
              </a:ext>
            </a:extLst>
          </p:cNvPr>
          <p:cNvSpPr>
            <a:spLocks noGrp="1"/>
          </p:cNvSpPr>
          <p:nvPr>
            <p:ph type="title"/>
          </p:nvPr>
        </p:nvSpPr>
        <p:spPr/>
        <p:txBody>
          <a:bodyPr>
            <a:normAutofit fontScale="90000"/>
          </a:bodyPr>
          <a:lstStyle/>
          <a:p>
            <a:br>
              <a:rPr lang="en-US" dirty="0"/>
            </a:br>
            <a:r>
              <a:rPr lang="en-US" dirty="0"/>
              <a:t>WHAT DOES SITE PLAN REVIEW ADDRESS? </a:t>
            </a:r>
            <a:br>
              <a:rPr lang="en-US" dirty="0"/>
            </a:br>
            <a:endParaRPr lang="en-US" dirty="0"/>
          </a:p>
        </p:txBody>
      </p:sp>
      <p:sp>
        <p:nvSpPr>
          <p:cNvPr id="3" name="Content Placeholder 2">
            <a:extLst>
              <a:ext uri="{FF2B5EF4-FFF2-40B4-BE49-F238E27FC236}">
                <a16:creationId xmlns:a16="http://schemas.microsoft.com/office/drawing/2014/main" id="{1AB0878B-EBAF-8FFA-CD5F-0C1D099F203D}"/>
              </a:ext>
            </a:extLst>
          </p:cNvPr>
          <p:cNvSpPr>
            <a:spLocks noGrp="1"/>
          </p:cNvSpPr>
          <p:nvPr>
            <p:ph idx="1"/>
          </p:nvPr>
        </p:nvSpPr>
        <p:spPr>
          <a:xfrm>
            <a:off x="434974" y="1315740"/>
            <a:ext cx="8404225" cy="5085060"/>
          </a:xfrm>
        </p:spPr>
        <p:txBody>
          <a:bodyPr>
            <a:normAutofit fontScale="92500" lnSpcReduction="10000"/>
          </a:bodyPr>
          <a:lstStyle/>
          <a:p>
            <a:pPr>
              <a:lnSpc>
                <a:spcPct val="120000"/>
              </a:lnSpc>
              <a:spcBef>
                <a:spcPts val="0"/>
              </a:spcBef>
              <a:spcAft>
                <a:spcPts val="0"/>
              </a:spcAft>
            </a:pPr>
            <a:r>
              <a:rPr lang="en-US" sz="1400" kern="100" dirty="0">
                <a:effectLst/>
                <a:ea typeface="Calibri" panose="020F0502020204030204" pitchFamily="34" charset="0"/>
              </a:rPr>
              <a:t>Some communities also choose to address “good neighbor” standards to minimize impacts of development on neighboring properties, including:</a:t>
            </a:r>
          </a:p>
          <a:p>
            <a:pPr marL="628650" lvl="1">
              <a:lnSpc>
                <a:spcPct val="120000"/>
              </a:lnSpc>
              <a:spcBef>
                <a:spcPts val="0"/>
              </a:spcBef>
              <a:spcAft>
                <a:spcPts val="0"/>
              </a:spcAft>
            </a:pPr>
            <a:r>
              <a:rPr lang="en-US" sz="1400" kern="100" dirty="0">
                <a:effectLst/>
                <a:ea typeface="Calibri" panose="020F0502020204030204" pitchFamily="34" charset="0"/>
              </a:rPr>
              <a:t>Buffering and screening</a:t>
            </a:r>
          </a:p>
          <a:p>
            <a:pPr marL="628650" lvl="1">
              <a:lnSpc>
                <a:spcPct val="120000"/>
              </a:lnSpc>
              <a:spcBef>
                <a:spcPts val="0"/>
              </a:spcBef>
              <a:spcAft>
                <a:spcPts val="0"/>
              </a:spcAft>
            </a:pPr>
            <a:r>
              <a:rPr lang="en-US" sz="1400" kern="100" dirty="0">
                <a:effectLst/>
                <a:ea typeface="Calibri" panose="020F0502020204030204" pitchFamily="34" charset="0"/>
              </a:rPr>
              <a:t>Noise levels</a:t>
            </a:r>
          </a:p>
          <a:p>
            <a:pPr marL="628650" lvl="1">
              <a:lnSpc>
                <a:spcPct val="120000"/>
              </a:lnSpc>
              <a:spcBef>
                <a:spcPts val="0"/>
              </a:spcBef>
              <a:spcAft>
                <a:spcPts val="0"/>
              </a:spcAft>
            </a:pPr>
            <a:r>
              <a:rPr lang="en-US" sz="1400" kern="100" dirty="0">
                <a:effectLst/>
                <a:ea typeface="Calibri" panose="020F0502020204030204" pitchFamily="34" charset="0"/>
              </a:rPr>
              <a:t>Odors</a:t>
            </a:r>
          </a:p>
          <a:p>
            <a:pPr marL="628650" lvl="1">
              <a:lnSpc>
                <a:spcPct val="120000"/>
              </a:lnSpc>
              <a:spcBef>
                <a:spcPts val="0"/>
              </a:spcBef>
              <a:spcAft>
                <a:spcPts val="0"/>
              </a:spcAft>
            </a:pPr>
            <a:r>
              <a:rPr lang="en-US" sz="1400" kern="100" dirty="0">
                <a:effectLst/>
                <a:ea typeface="Calibri" panose="020F0502020204030204" pitchFamily="34" charset="0"/>
              </a:rPr>
              <a:t>Vibrations</a:t>
            </a:r>
          </a:p>
          <a:p>
            <a:pPr marL="628650" lvl="1">
              <a:lnSpc>
                <a:spcPct val="120000"/>
              </a:lnSpc>
              <a:spcBef>
                <a:spcPts val="0"/>
              </a:spcBef>
              <a:spcAft>
                <a:spcPts val="0"/>
              </a:spcAft>
            </a:pPr>
            <a:r>
              <a:rPr lang="en-US" sz="1400" kern="100" dirty="0">
                <a:effectLst/>
                <a:ea typeface="Calibri" panose="020F0502020204030204" pitchFamily="34" charset="0"/>
              </a:rPr>
              <a:t>Exterior lighting</a:t>
            </a:r>
          </a:p>
          <a:p>
            <a:pPr marL="628650" lvl="1">
              <a:lnSpc>
                <a:spcPct val="120000"/>
              </a:lnSpc>
              <a:spcBef>
                <a:spcPts val="0"/>
              </a:spcBef>
              <a:spcAft>
                <a:spcPts val="0"/>
              </a:spcAft>
            </a:pPr>
            <a:r>
              <a:rPr lang="en-US" sz="1400" kern="100" dirty="0">
                <a:effectLst/>
                <a:ea typeface="Calibri" panose="020F0502020204030204" pitchFamily="34" charset="0"/>
              </a:rPr>
              <a:t>Storage of materials</a:t>
            </a:r>
          </a:p>
          <a:p>
            <a:pPr marL="228600" marR="0">
              <a:lnSpc>
                <a:spcPct val="120000"/>
              </a:lnSpc>
              <a:spcBef>
                <a:spcPts val="0"/>
              </a:spcBef>
              <a:spcAft>
                <a:spcPts val="0"/>
              </a:spcAft>
            </a:pPr>
            <a:endParaRPr lang="en-US" sz="1400" kern="100" dirty="0">
              <a:effectLst/>
              <a:ea typeface="Calibri" panose="020F0502020204030204" pitchFamily="34" charset="0"/>
            </a:endParaRPr>
          </a:p>
          <a:p>
            <a:pPr>
              <a:lnSpc>
                <a:spcPct val="120000"/>
              </a:lnSpc>
              <a:spcBef>
                <a:spcPts val="0"/>
              </a:spcBef>
              <a:spcAft>
                <a:spcPts val="0"/>
              </a:spcAft>
            </a:pPr>
            <a:r>
              <a:rPr lang="en-US" sz="1400" kern="100" dirty="0">
                <a:effectLst/>
                <a:ea typeface="Calibri" panose="020F0502020204030204" pitchFamily="34" charset="0"/>
              </a:rPr>
              <a:t>Some communities go further and govern how new projects fit into its environment and the character of the surrounding neighborhood. Considerations can include:</a:t>
            </a:r>
          </a:p>
          <a:p>
            <a:pPr marL="628650" lvl="1">
              <a:lnSpc>
                <a:spcPct val="120000"/>
              </a:lnSpc>
              <a:spcBef>
                <a:spcPts val="0"/>
              </a:spcBef>
              <a:spcAft>
                <a:spcPts val="0"/>
              </a:spcAft>
            </a:pPr>
            <a:r>
              <a:rPr lang="en-US" sz="1400" kern="100" dirty="0">
                <a:effectLst/>
                <a:ea typeface="Calibri" panose="020F0502020204030204" pitchFamily="34" charset="0"/>
              </a:rPr>
              <a:t>Landscape design</a:t>
            </a:r>
          </a:p>
          <a:p>
            <a:pPr marL="628650" lvl="1">
              <a:lnSpc>
                <a:spcPct val="120000"/>
              </a:lnSpc>
              <a:spcBef>
                <a:spcPts val="0"/>
              </a:spcBef>
              <a:spcAft>
                <a:spcPts val="0"/>
              </a:spcAft>
            </a:pPr>
            <a:r>
              <a:rPr lang="en-US" sz="1400" kern="100" dirty="0">
                <a:effectLst/>
                <a:ea typeface="Calibri" panose="020F0502020204030204" pitchFamily="34" charset="0"/>
              </a:rPr>
              <a:t>Site utilization</a:t>
            </a:r>
          </a:p>
          <a:p>
            <a:pPr marL="628650" lvl="1">
              <a:lnSpc>
                <a:spcPct val="120000"/>
              </a:lnSpc>
              <a:spcBef>
                <a:spcPts val="0"/>
              </a:spcBef>
              <a:spcAft>
                <a:spcPts val="0"/>
              </a:spcAft>
            </a:pPr>
            <a:r>
              <a:rPr lang="en-US" sz="1400" kern="100" dirty="0">
                <a:effectLst/>
                <a:ea typeface="Calibri" panose="020F0502020204030204" pitchFamily="34" charset="0"/>
              </a:rPr>
              <a:t>Visual and scenic impact</a:t>
            </a:r>
          </a:p>
          <a:p>
            <a:pPr marL="628650" lvl="1">
              <a:lnSpc>
                <a:spcPct val="120000"/>
              </a:lnSpc>
              <a:spcBef>
                <a:spcPts val="0"/>
              </a:spcBef>
              <a:spcAft>
                <a:spcPts val="0"/>
              </a:spcAft>
            </a:pPr>
            <a:r>
              <a:rPr lang="en-US" sz="1400" kern="100" dirty="0">
                <a:effectLst/>
                <a:ea typeface="Calibri" panose="020F0502020204030204" pitchFamily="34" charset="0"/>
              </a:rPr>
              <a:t>Compatibility with neighboring properties</a:t>
            </a:r>
          </a:p>
          <a:p>
            <a:pPr marL="628650" lvl="1">
              <a:lnSpc>
                <a:spcPct val="120000"/>
              </a:lnSpc>
              <a:spcBef>
                <a:spcPts val="0"/>
              </a:spcBef>
              <a:spcAft>
                <a:spcPts val="0"/>
              </a:spcAft>
            </a:pPr>
            <a:r>
              <a:rPr lang="en-US" sz="1400" kern="100" dirty="0">
                <a:effectLst/>
                <a:ea typeface="Calibri" panose="020F0502020204030204" pitchFamily="34" charset="0"/>
              </a:rPr>
              <a:t>Architectural and design standards</a:t>
            </a:r>
            <a:r>
              <a:rPr lang="en-US" sz="1400" kern="100" baseline="30000" dirty="0">
                <a:effectLst/>
                <a:ea typeface="Calibri" panose="020F0502020204030204" pitchFamily="34" charset="0"/>
              </a:rPr>
              <a:t>2</a:t>
            </a:r>
          </a:p>
          <a:p>
            <a:pPr marL="628650" lvl="1">
              <a:lnSpc>
                <a:spcPct val="120000"/>
              </a:lnSpc>
              <a:spcBef>
                <a:spcPts val="0"/>
              </a:spcBef>
              <a:spcAft>
                <a:spcPts val="0"/>
              </a:spcAft>
            </a:pPr>
            <a:r>
              <a:rPr lang="en-US" sz="1400" kern="100" dirty="0">
                <a:effectLst/>
                <a:ea typeface="Calibri" panose="020F0502020204030204" pitchFamily="34" charset="0"/>
              </a:rPr>
              <a:t>Relationship of buildings to the street and/or adjacent structures.</a:t>
            </a:r>
          </a:p>
          <a:p>
            <a:pPr marL="0" marR="0" indent="0">
              <a:lnSpc>
                <a:spcPct val="120000"/>
              </a:lnSpc>
              <a:spcBef>
                <a:spcPts val="0"/>
              </a:spcBef>
              <a:spcAft>
                <a:spcPts val="0"/>
              </a:spcAft>
              <a:buNone/>
            </a:pPr>
            <a:endParaRPr lang="en-US" sz="1500" kern="100" dirty="0">
              <a:effectLst/>
              <a:ea typeface="Calibri" panose="020F0502020204030204" pitchFamily="34" charset="0"/>
            </a:endParaRPr>
          </a:p>
          <a:p>
            <a:pPr marL="0" marR="0" indent="0">
              <a:lnSpc>
                <a:spcPct val="120000"/>
              </a:lnSpc>
              <a:spcBef>
                <a:spcPts val="0"/>
              </a:spcBef>
              <a:spcAft>
                <a:spcPts val="0"/>
              </a:spcAft>
              <a:buNone/>
            </a:pPr>
            <a:r>
              <a:rPr lang="en-US" sz="1500" kern="100" dirty="0">
                <a:effectLst/>
                <a:ea typeface="Calibri" panose="020F0502020204030204" pitchFamily="34" charset="0"/>
              </a:rPr>
              <a:t>For each factor to be reviewed, the governing ordinance provide a tangible substantive standard that the reviewing body can use to determine if the site plan satisfactorily addresses the issues raised. Otherwise, the governing provisions are susceptible to legal challenge as “void for vagueness” or as an “unlawful delegation of legislative authority.” </a:t>
            </a:r>
          </a:p>
        </p:txBody>
      </p:sp>
      <p:sp>
        <p:nvSpPr>
          <p:cNvPr id="4" name="Slide Number Placeholder 3">
            <a:extLst>
              <a:ext uri="{FF2B5EF4-FFF2-40B4-BE49-F238E27FC236}">
                <a16:creationId xmlns:a16="http://schemas.microsoft.com/office/drawing/2014/main" id="{1E02C89D-03BC-43B8-25BD-1A5012BDAFE9}"/>
              </a:ext>
            </a:extLst>
          </p:cNvPr>
          <p:cNvSpPr>
            <a:spLocks noGrp="1"/>
          </p:cNvSpPr>
          <p:nvPr>
            <p:ph type="sldNum" sz="quarter" idx="10"/>
          </p:nvPr>
        </p:nvSpPr>
        <p:spPr/>
        <p:txBody>
          <a:bodyPr/>
          <a:lstStyle/>
          <a:p>
            <a:pPr>
              <a:defRPr/>
            </a:pPr>
            <a:fld id="{0AE63BF1-BDFE-4B8D-BE1B-F30A985E3D75}" type="slidenum">
              <a:rPr lang="en-US" altLang="en-US" smtClean="0"/>
              <a:pPr>
                <a:defRPr/>
              </a:pPr>
              <a:t>4</a:t>
            </a:fld>
            <a:endParaRPr lang="en-US" altLang="en-US"/>
          </a:p>
        </p:txBody>
      </p:sp>
      <p:sp>
        <p:nvSpPr>
          <p:cNvPr id="6" name="TextBox 5">
            <a:extLst>
              <a:ext uri="{FF2B5EF4-FFF2-40B4-BE49-F238E27FC236}">
                <a16:creationId xmlns:a16="http://schemas.microsoft.com/office/drawing/2014/main" id="{99F2356D-9DAB-8407-8281-E4D207542688}"/>
              </a:ext>
            </a:extLst>
          </p:cNvPr>
          <p:cNvSpPr txBox="1"/>
          <p:nvPr/>
        </p:nvSpPr>
        <p:spPr>
          <a:xfrm>
            <a:off x="3886200" y="6396335"/>
            <a:ext cx="4572000" cy="461665"/>
          </a:xfrm>
          <a:prstGeom prst="rect">
            <a:avLst/>
          </a:prstGeom>
          <a:noFill/>
        </p:spPr>
        <p:txBody>
          <a:bodyPr wrap="square">
            <a:spAutoFit/>
          </a:bodyPr>
          <a:lstStyle/>
          <a:p>
            <a:pPr marL="0" marR="0">
              <a:spcBef>
                <a:spcPts val="0"/>
              </a:spcBef>
              <a:spcAft>
                <a:spcPts val="0"/>
              </a:spcAft>
            </a:pPr>
            <a:r>
              <a:rPr lang="en-US" sz="1200" kern="100" baseline="30000" dirty="0">
                <a:latin typeface="Calibri" panose="020F0502020204030204" pitchFamily="34" charset="0"/>
                <a:ea typeface="Calibri" panose="020F0502020204030204" pitchFamily="34" charset="0"/>
                <a:cs typeface="Calibri" panose="020F0502020204030204" pitchFamily="34" charset="0"/>
              </a:rPr>
              <a:t>|</a:t>
            </a:r>
            <a:r>
              <a:rPr lang="en-US" sz="1200" kern="100" baseline="30000" dirty="0">
                <a:effectLst/>
                <a:latin typeface="Calibri" panose="020F0502020204030204" pitchFamily="34" charset="0"/>
                <a:ea typeface="Calibri" panose="020F0502020204030204" pitchFamily="34" charset="0"/>
                <a:cs typeface="Calibri" panose="020F0502020204030204" pitchFamily="34" charset="0"/>
              </a:rPr>
              <a:t>2|  Design standards should be tailored to the character of your community. Design standards may be more appropriately included in a municipality’s zoning ordinance so that they apply </a:t>
            </a: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only</a:t>
            </a:r>
            <a:r>
              <a:rPr lang="en-US" sz="1200" kern="100" baseline="30000" dirty="0">
                <a:effectLst/>
                <a:latin typeface="Calibri" panose="020F0502020204030204" pitchFamily="34" charset="0"/>
                <a:ea typeface="Calibri" panose="020F0502020204030204" pitchFamily="34" charset="0"/>
                <a:cs typeface="Calibri" panose="020F0502020204030204" pitchFamily="34" charset="0"/>
              </a:rPr>
              <a:t> in particular circumstances or locations in the community.</a:t>
            </a:r>
          </a:p>
        </p:txBody>
      </p:sp>
    </p:spTree>
    <p:extLst>
      <p:ext uri="{BB962C8B-B14F-4D97-AF65-F5344CB8AC3E}">
        <p14:creationId xmlns:p14="http://schemas.microsoft.com/office/powerpoint/2010/main" val="407006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CE42-2878-FCFA-3A37-8F667B5EBCBD}"/>
              </a:ext>
            </a:extLst>
          </p:cNvPr>
          <p:cNvSpPr>
            <a:spLocks noGrp="1"/>
          </p:cNvSpPr>
          <p:nvPr>
            <p:ph type="title"/>
          </p:nvPr>
        </p:nvSpPr>
        <p:spPr/>
        <p:txBody>
          <a:bodyPr>
            <a:normAutofit fontScale="90000"/>
          </a:bodyPr>
          <a:lstStyle/>
          <a:p>
            <a:br>
              <a:rPr lang="en-US" dirty="0"/>
            </a:br>
            <a:r>
              <a:rPr lang="en-US" dirty="0"/>
              <a:t>WHAT DOES SITE PLAN REVIEW ADDRESS? </a:t>
            </a:r>
            <a:br>
              <a:rPr lang="en-US" dirty="0"/>
            </a:br>
            <a:endParaRPr lang="en-US" dirty="0"/>
          </a:p>
        </p:txBody>
      </p:sp>
      <p:sp>
        <p:nvSpPr>
          <p:cNvPr id="3" name="Content Placeholder 2">
            <a:extLst>
              <a:ext uri="{FF2B5EF4-FFF2-40B4-BE49-F238E27FC236}">
                <a16:creationId xmlns:a16="http://schemas.microsoft.com/office/drawing/2014/main" id="{DF9DC6F5-3815-A86B-120D-42A37BBB9F42}"/>
              </a:ext>
            </a:extLst>
          </p:cNvPr>
          <p:cNvSpPr>
            <a:spLocks noGrp="1"/>
          </p:cNvSpPr>
          <p:nvPr>
            <p:ph idx="1"/>
          </p:nvPr>
        </p:nvSpPr>
        <p:spPr/>
        <p:txBody>
          <a:bodyPr>
            <a:normAutofit/>
          </a:bodyPr>
          <a:lstStyle/>
          <a:p>
            <a:pPr>
              <a:lnSpc>
                <a:spcPct val="120000"/>
              </a:lnSpc>
            </a:pPr>
            <a:r>
              <a:rPr lang="en-US" sz="1800" dirty="0"/>
              <a:t>Increasingly, given climate variability, communities are striving to increase their resiliency by assuring new development is designed to minimize the impacts of more frequent severe storm events (by enhancing erosion control, stormwater, and impervious surface standards). </a:t>
            </a:r>
          </a:p>
          <a:p>
            <a:pPr marL="0" indent="0">
              <a:lnSpc>
                <a:spcPct val="120000"/>
              </a:lnSpc>
              <a:buNone/>
            </a:pPr>
            <a:r>
              <a:rPr lang="en-US" sz="1800" dirty="0"/>
              <a:t> </a:t>
            </a:r>
          </a:p>
          <a:p>
            <a:pPr>
              <a:lnSpc>
                <a:spcPct val="120000"/>
              </a:lnSpc>
            </a:pPr>
            <a:r>
              <a:rPr lang="en-US" sz="1800" dirty="0"/>
              <a:t>In many ways, site plan review is analogous to subdivision review for new residential developments. When a developer proposes to create a subdivision, that project must be reviewed by the planning board to assure that it meets basic standards (as established in state statute and local ordinances). Site plan review does the same thing for nonresidential projects (and some multi-family projects) except unlike subdivision review, site plan review is not mandatory under state statute. Rather, whether to conduct site plan review (and to what extent) is a function of municipal home rule authority.</a:t>
            </a:r>
          </a:p>
        </p:txBody>
      </p:sp>
      <p:sp>
        <p:nvSpPr>
          <p:cNvPr id="4" name="Slide Number Placeholder 3">
            <a:extLst>
              <a:ext uri="{FF2B5EF4-FFF2-40B4-BE49-F238E27FC236}">
                <a16:creationId xmlns:a16="http://schemas.microsoft.com/office/drawing/2014/main" id="{6CBE7BBC-ABF2-573C-2976-47ADCB5BFBCF}"/>
              </a:ext>
            </a:extLst>
          </p:cNvPr>
          <p:cNvSpPr>
            <a:spLocks noGrp="1"/>
          </p:cNvSpPr>
          <p:nvPr>
            <p:ph type="sldNum" sz="quarter" idx="10"/>
          </p:nvPr>
        </p:nvSpPr>
        <p:spPr/>
        <p:txBody>
          <a:bodyPr/>
          <a:lstStyle/>
          <a:p>
            <a:pPr>
              <a:defRPr/>
            </a:pPr>
            <a:fld id="{0AE63BF1-BDFE-4B8D-BE1B-F30A985E3D75}" type="slidenum">
              <a:rPr lang="en-US" altLang="en-US" smtClean="0"/>
              <a:pPr>
                <a:defRPr/>
              </a:pPr>
              <a:t>5</a:t>
            </a:fld>
            <a:endParaRPr lang="en-US" altLang="en-US"/>
          </a:p>
        </p:txBody>
      </p:sp>
    </p:spTree>
    <p:extLst>
      <p:ext uri="{BB962C8B-B14F-4D97-AF65-F5344CB8AC3E}">
        <p14:creationId xmlns:p14="http://schemas.microsoft.com/office/powerpoint/2010/main" val="168294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A069-8AF0-C030-213A-8D545C939C92}"/>
              </a:ext>
            </a:extLst>
          </p:cNvPr>
          <p:cNvSpPr>
            <a:spLocks noGrp="1"/>
          </p:cNvSpPr>
          <p:nvPr>
            <p:ph type="title"/>
          </p:nvPr>
        </p:nvSpPr>
        <p:spPr/>
        <p:txBody>
          <a:bodyPr>
            <a:normAutofit fontScale="90000"/>
          </a:bodyPr>
          <a:lstStyle/>
          <a:p>
            <a:br>
              <a:rPr lang="en-US" dirty="0"/>
            </a:br>
            <a:r>
              <a:rPr lang="en-US" dirty="0"/>
              <a:t>WHAT DOES SITE PLAN REVIEW ADDRESS? </a:t>
            </a:r>
            <a:br>
              <a:rPr lang="en-US" dirty="0"/>
            </a:br>
            <a:endParaRPr lang="en-US" dirty="0"/>
          </a:p>
        </p:txBody>
      </p:sp>
      <p:sp>
        <p:nvSpPr>
          <p:cNvPr id="3" name="Content Placeholder 2">
            <a:extLst>
              <a:ext uri="{FF2B5EF4-FFF2-40B4-BE49-F238E27FC236}">
                <a16:creationId xmlns:a16="http://schemas.microsoft.com/office/drawing/2014/main" id="{6D08C200-F0B3-DDE8-5F75-6252CE51D272}"/>
              </a:ext>
            </a:extLst>
          </p:cNvPr>
          <p:cNvSpPr>
            <a:spLocks noGrp="1"/>
          </p:cNvSpPr>
          <p:nvPr>
            <p:ph idx="1"/>
          </p:nvPr>
        </p:nvSpPr>
        <p:spPr/>
        <p:txBody>
          <a:bodyPr>
            <a:normAutofit fontScale="77500" lnSpcReduction="20000"/>
          </a:bodyPr>
          <a:lstStyle/>
          <a:p>
            <a:pPr>
              <a:lnSpc>
                <a:spcPct val="120000"/>
              </a:lnSpc>
            </a:pPr>
            <a:r>
              <a:rPr lang="en-US" sz="2900" dirty="0"/>
              <a:t>Maine’s subdivision statute was amended such that as of July 1, 2018, a division of a new or existing structure into 3 or more dwelling units is exempt from subdivision review if it is subject to municipal site plan review. </a:t>
            </a:r>
            <a:r>
              <a:rPr lang="en-US" sz="2900" i="1" dirty="0"/>
              <a:t>See</a:t>
            </a:r>
            <a:r>
              <a:rPr lang="en-US" sz="2900" dirty="0"/>
              <a:t> 30-A M.R.S. § 4402(6).</a:t>
            </a:r>
            <a:r>
              <a:rPr lang="en-US" sz="2900" baseline="30000" dirty="0"/>
              <a:t>3 </a:t>
            </a:r>
          </a:p>
          <a:p>
            <a:pPr lvl="1">
              <a:lnSpc>
                <a:spcPct val="120000"/>
              </a:lnSpc>
            </a:pPr>
            <a:r>
              <a:rPr lang="en-US" sz="2300" dirty="0"/>
              <a:t>This allows municipalities to choose to include multifamily development in their site plan review process. Since the potential impacts of this type of use are often similar to those experienced with nonresidential uses, the construction or enlargement of multifamily housing is best included under site plan review, but the review process must assure that the review is at least as stringent as it would receive under subdivision review.</a:t>
            </a:r>
          </a:p>
          <a:p>
            <a:pPr lvl="1">
              <a:lnSpc>
                <a:spcPct val="120000"/>
              </a:lnSpc>
            </a:pPr>
            <a:r>
              <a:rPr lang="en-US" sz="2300" dirty="0"/>
              <a:t>If you choose to use site plan review in lieu of subdivision review for multifamily housing, your review standards should include all of the subdivision review criteria set forth in 30-A M.R.S.A. § 4404. </a:t>
            </a:r>
          </a:p>
          <a:p>
            <a:pPr>
              <a:lnSpc>
                <a:spcPct val="120000"/>
              </a:lnSpc>
            </a:pPr>
            <a:endParaRPr lang="en-US" dirty="0"/>
          </a:p>
        </p:txBody>
      </p:sp>
      <p:sp>
        <p:nvSpPr>
          <p:cNvPr id="4" name="Slide Number Placeholder 3">
            <a:extLst>
              <a:ext uri="{FF2B5EF4-FFF2-40B4-BE49-F238E27FC236}">
                <a16:creationId xmlns:a16="http://schemas.microsoft.com/office/drawing/2014/main" id="{582BE059-50CA-8D8B-A681-BBFA43C3BD6E}"/>
              </a:ext>
            </a:extLst>
          </p:cNvPr>
          <p:cNvSpPr>
            <a:spLocks noGrp="1"/>
          </p:cNvSpPr>
          <p:nvPr>
            <p:ph type="sldNum" sz="quarter" idx="10"/>
          </p:nvPr>
        </p:nvSpPr>
        <p:spPr/>
        <p:txBody>
          <a:bodyPr/>
          <a:lstStyle/>
          <a:p>
            <a:pPr>
              <a:defRPr/>
            </a:pPr>
            <a:fld id="{0AE63BF1-BDFE-4B8D-BE1B-F30A985E3D75}" type="slidenum">
              <a:rPr lang="en-US" altLang="en-US" smtClean="0"/>
              <a:pPr>
                <a:defRPr/>
              </a:pPr>
              <a:t>6</a:t>
            </a:fld>
            <a:endParaRPr lang="en-US" altLang="en-US"/>
          </a:p>
        </p:txBody>
      </p:sp>
      <p:sp>
        <p:nvSpPr>
          <p:cNvPr id="6" name="TextBox 5">
            <a:extLst>
              <a:ext uri="{FF2B5EF4-FFF2-40B4-BE49-F238E27FC236}">
                <a16:creationId xmlns:a16="http://schemas.microsoft.com/office/drawing/2014/main" id="{373D1426-2D4A-87FD-DD2D-BE04D4B3729A}"/>
              </a:ext>
            </a:extLst>
          </p:cNvPr>
          <p:cNvSpPr txBox="1"/>
          <p:nvPr/>
        </p:nvSpPr>
        <p:spPr>
          <a:xfrm>
            <a:off x="406901" y="5837287"/>
            <a:ext cx="6451099" cy="523220"/>
          </a:xfrm>
          <a:prstGeom prst="rect">
            <a:avLst/>
          </a:prstGeom>
          <a:noFill/>
        </p:spPr>
        <p:txBody>
          <a:bodyPr wrap="square">
            <a:spAutoFit/>
          </a:bodyPr>
          <a:lstStyle/>
          <a:p>
            <a:r>
              <a:rPr lang="en-US" sz="1200" baseline="30000" dirty="0">
                <a:effectLst/>
                <a:latin typeface="Calibri" panose="020F0502020204030204" pitchFamily="34" charset="0"/>
                <a:ea typeface="Calibri" panose="020F0502020204030204" pitchFamily="34" charset="0"/>
                <a:cs typeface="Calibri" panose="020F0502020204030204" pitchFamily="34" charset="0"/>
              </a:rPr>
              <a:t>|3| For the purposes of 30-A M.R.S. §4402(6)(A), "municipal site plan review" means review under a municipal ordinance that sets forth a process for determining whether a development meets certain specified criteria, which must include criteria regarding stormwater management, sewage disposal, water supply and vehicular access and which may include criteria regarding other environmental effects, layout, scale, appearance and safety.</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124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3F3F-09BC-EC7D-4402-1A3319C7F898}"/>
              </a:ext>
            </a:extLst>
          </p:cNvPr>
          <p:cNvSpPr>
            <a:spLocks noGrp="1"/>
          </p:cNvSpPr>
          <p:nvPr>
            <p:ph type="title"/>
          </p:nvPr>
        </p:nvSpPr>
        <p:spPr/>
        <p:txBody>
          <a:bodyPr>
            <a:normAutofit fontScale="90000"/>
          </a:bodyPr>
          <a:lstStyle/>
          <a:p>
            <a:br>
              <a:rPr lang="en-US" dirty="0"/>
            </a:br>
            <a:r>
              <a:rPr lang="en-US" dirty="0"/>
              <a:t>WHAT SITE PLAN REVIEW DOES </a:t>
            </a:r>
            <a:r>
              <a:rPr lang="en-US" u="sng" dirty="0"/>
              <a:t>NOT</a:t>
            </a:r>
            <a:r>
              <a:rPr lang="en-US" dirty="0"/>
              <a:t> ADDRESS</a:t>
            </a:r>
            <a:br>
              <a:rPr lang="en-US" dirty="0"/>
            </a:br>
            <a:endParaRPr lang="en-US" dirty="0"/>
          </a:p>
        </p:txBody>
      </p:sp>
      <p:sp>
        <p:nvSpPr>
          <p:cNvPr id="3" name="Content Placeholder 2">
            <a:extLst>
              <a:ext uri="{FF2B5EF4-FFF2-40B4-BE49-F238E27FC236}">
                <a16:creationId xmlns:a16="http://schemas.microsoft.com/office/drawing/2014/main" id="{AC8BC54D-1911-B21C-0989-313C771819A0}"/>
              </a:ext>
            </a:extLst>
          </p:cNvPr>
          <p:cNvSpPr>
            <a:spLocks noGrp="1"/>
          </p:cNvSpPr>
          <p:nvPr>
            <p:ph idx="1"/>
          </p:nvPr>
        </p:nvSpPr>
        <p:spPr/>
        <p:txBody>
          <a:bodyPr>
            <a:normAutofit fontScale="70000" lnSpcReduction="20000"/>
          </a:bodyPr>
          <a:lstStyle/>
          <a:p>
            <a:pPr>
              <a:lnSpc>
                <a:spcPct val="120000"/>
              </a:lnSpc>
            </a:pPr>
            <a:r>
              <a:rPr lang="en-US" dirty="0"/>
              <a:t>Provisions dealing with the creation of lots. These should be addressed in the community's subdivision regulations.</a:t>
            </a:r>
          </a:p>
          <a:p>
            <a:pPr>
              <a:lnSpc>
                <a:spcPct val="120000"/>
              </a:lnSpc>
            </a:pPr>
            <a:endParaRPr lang="en-US" dirty="0"/>
          </a:p>
          <a:p>
            <a:pPr>
              <a:lnSpc>
                <a:spcPct val="120000"/>
              </a:lnSpc>
            </a:pPr>
            <a:r>
              <a:rPr lang="en-US" dirty="0"/>
              <a:t>Standards for the construction of single-family homes. This should be dealt with in a zoning or land use ordinance and/or through building permits.</a:t>
            </a:r>
          </a:p>
          <a:p>
            <a:pPr>
              <a:lnSpc>
                <a:spcPct val="120000"/>
              </a:lnSpc>
            </a:pPr>
            <a:endParaRPr lang="en-US" dirty="0"/>
          </a:p>
          <a:p>
            <a:pPr>
              <a:lnSpc>
                <a:spcPct val="120000"/>
              </a:lnSpc>
            </a:pPr>
            <a:r>
              <a:rPr lang="en-US" dirty="0"/>
              <a:t>Provisions dictating where in the community nonresidential development should and should not occur. This is a zoning question; it should be addressed through zoning.</a:t>
            </a:r>
          </a:p>
          <a:p>
            <a:pPr>
              <a:lnSpc>
                <a:spcPct val="120000"/>
              </a:lnSpc>
            </a:pPr>
            <a:endParaRPr lang="en-US" dirty="0"/>
          </a:p>
          <a:p>
            <a:pPr>
              <a:lnSpc>
                <a:spcPct val="120000"/>
              </a:lnSpc>
            </a:pPr>
            <a:r>
              <a:rPr lang="en-US" dirty="0"/>
              <a:t>Space and bulk issues such as the size of lots, street frontage, height of buildings, setbacks from property lines, and similar dimensional issues. These are essentially policy issues that should be addressed in a zoning ordinance.</a:t>
            </a:r>
          </a:p>
        </p:txBody>
      </p:sp>
      <p:sp>
        <p:nvSpPr>
          <p:cNvPr id="4" name="Slide Number Placeholder 3">
            <a:extLst>
              <a:ext uri="{FF2B5EF4-FFF2-40B4-BE49-F238E27FC236}">
                <a16:creationId xmlns:a16="http://schemas.microsoft.com/office/drawing/2014/main" id="{CC4A62A9-BF65-ED7E-67D4-3290FF980970}"/>
              </a:ext>
            </a:extLst>
          </p:cNvPr>
          <p:cNvSpPr>
            <a:spLocks noGrp="1"/>
          </p:cNvSpPr>
          <p:nvPr>
            <p:ph type="sldNum" sz="quarter" idx="10"/>
          </p:nvPr>
        </p:nvSpPr>
        <p:spPr/>
        <p:txBody>
          <a:bodyPr/>
          <a:lstStyle/>
          <a:p>
            <a:pPr>
              <a:defRPr/>
            </a:pPr>
            <a:fld id="{0AE63BF1-BDFE-4B8D-BE1B-F30A985E3D75}" type="slidenum">
              <a:rPr lang="en-US" altLang="en-US" smtClean="0"/>
              <a:pPr>
                <a:defRPr/>
              </a:pPr>
              <a:t>7</a:t>
            </a:fld>
            <a:endParaRPr lang="en-US" altLang="en-US"/>
          </a:p>
        </p:txBody>
      </p:sp>
    </p:spTree>
    <p:extLst>
      <p:ext uri="{BB962C8B-B14F-4D97-AF65-F5344CB8AC3E}">
        <p14:creationId xmlns:p14="http://schemas.microsoft.com/office/powerpoint/2010/main" val="119073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2155-97C8-751C-E4C7-DB441A135911}"/>
              </a:ext>
            </a:extLst>
          </p:cNvPr>
          <p:cNvSpPr>
            <a:spLocks noGrp="1"/>
          </p:cNvSpPr>
          <p:nvPr>
            <p:ph type="title"/>
          </p:nvPr>
        </p:nvSpPr>
        <p:spPr/>
        <p:txBody>
          <a:bodyPr/>
          <a:lstStyle/>
          <a:p>
            <a:r>
              <a:rPr lang="en-US" dirty="0"/>
              <a:t>WHERE ARE SITE PLAN REGULATIONS FOUND?</a:t>
            </a:r>
          </a:p>
        </p:txBody>
      </p:sp>
      <p:sp>
        <p:nvSpPr>
          <p:cNvPr id="3" name="Content Placeholder 2">
            <a:extLst>
              <a:ext uri="{FF2B5EF4-FFF2-40B4-BE49-F238E27FC236}">
                <a16:creationId xmlns:a16="http://schemas.microsoft.com/office/drawing/2014/main" id="{3B067CCA-81AC-4719-A666-99090A3D0AAC}"/>
              </a:ext>
            </a:extLst>
          </p:cNvPr>
          <p:cNvSpPr>
            <a:spLocks noGrp="1"/>
          </p:cNvSpPr>
          <p:nvPr>
            <p:ph idx="1"/>
          </p:nvPr>
        </p:nvSpPr>
        <p:spPr/>
        <p:txBody>
          <a:bodyPr>
            <a:normAutofit fontScale="70000" lnSpcReduction="20000"/>
          </a:bodyPr>
          <a:lstStyle/>
          <a:p>
            <a:pPr>
              <a:lnSpc>
                <a:spcPct val="120000"/>
              </a:lnSpc>
            </a:pPr>
            <a:r>
              <a:rPr lang="en-US" dirty="0"/>
              <a:t>Standards are either included in land use or zoning ordinances, or they can be contained in freestanding site plan review ordinances.</a:t>
            </a:r>
          </a:p>
          <a:p>
            <a:pPr>
              <a:lnSpc>
                <a:spcPct val="120000"/>
              </a:lnSpc>
            </a:pPr>
            <a:endParaRPr lang="en-US" dirty="0"/>
          </a:p>
          <a:p>
            <a:pPr>
              <a:lnSpc>
                <a:spcPct val="120000"/>
              </a:lnSpc>
            </a:pPr>
            <a:r>
              <a:rPr lang="en-US" dirty="0"/>
              <a:t>If they are contained in freestanding ordinances, care should be taken that they do not conflict with existing land use or zoning ordinances by imposing different standards.  Freestanding ordinances are more appropriate for communities that have few or no other local land use regulations. </a:t>
            </a:r>
          </a:p>
          <a:p>
            <a:pPr>
              <a:lnSpc>
                <a:spcPct val="120000"/>
              </a:lnSpc>
            </a:pPr>
            <a:endParaRPr lang="en-US" dirty="0"/>
          </a:p>
          <a:p>
            <a:pPr>
              <a:lnSpc>
                <a:spcPct val="120000"/>
              </a:lnSpc>
            </a:pPr>
            <a:r>
              <a:rPr lang="en-US" dirty="0"/>
              <a:t>In communities with townwide zoning or where they have a comprehensive land use ordinance (i.e., incorporating zoning, shoreland zoning, and subdivision), including the site plan review provisions within the land use ordinance allows the administrative provisions (enforcement, definitions, appeals, etc.) to apply to site plan review. It also allows for easy referencing of the various standards and minimizes the potential for conflict between different requirements.</a:t>
            </a:r>
          </a:p>
          <a:p>
            <a:pPr>
              <a:lnSpc>
                <a:spcPct val="120000"/>
              </a:lnSpc>
            </a:pPr>
            <a:endParaRPr lang="en-US" dirty="0"/>
          </a:p>
        </p:txBody>
      </p:sp>
      <p:sp>
        <p:nvSpPr>
          <p:cNvPr id="4" name="Slide Number Placeholder 3">
            <a:extLst>
              <a:ext uri="{FF2B5EF4-FFF2-40B4-BE49-F238E27FC236}">
                <a16:creationId xmlns:a16="http://schemas.microsoft.com/office/drawing/2014/main" id="{08604E24-E74E-9273-7D12-EEEB17DAFE6B}"/>
              </a:ext>
            </a:extLst>
          </p:cNvPr>
          <p:cNvSpPr>
            <a:spLocks noGrp="1"/>
          </p:cNvSpPr>
          <p:nvPr>
            <p:ph type="sldNum" sz="quarter" idx="10"/>
          </p:nvPr>
        </p:nvSpPr>
        <p:spPr/>
        <p:txBody>
          <a:bodyPr/>
          <a:lstStyle/>
          <a:p>
            <a:pPr>
              <a:defRPr/>
            </a:pPr>
            <a:fld id="{0AE63BF1-BDFE-4B8D-BE1B-F30A985E3D75}" type="slidenum">
              <a:rPr lang="en-US" altLang="en-US" smtClean="0"/>
              <a:pPr>
                <a:defRPr/>
              </a:pPr>
              <a:t>8</a:t>
            </a:fld>
            <a:endParaRPr lang="en-US" altLang="en-US"/>
          </a:p>
        </p:txBody>
      </p:sp>
    </p:spTree>
    <p:extLst>
      <p:ext uri="{BB962C8B-B14F-4D97-AF65-F5344CB8AC3E}">
        <p14:creationId xmlns:p14="http://schemas.microsoft.com/office/powerpoint/2010/main" val="296241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1BBB-34F7-A032-F9C2-B39961D4B21F}"/>
              </a:ext>
            </a:extLst>
          </p:cNvPr>
          <p:cNvSpPr>
            <a:spLocks noGrp="1"/>
          </p:cNvSpPr>
          <p:nvPr>
            <p:ph type="title"/>
          </p:nvPr>
        </p:nvSpPr>
        <p:spPr/>
        <p:txBody>
          <a:bodyPr/>
          <a:lstStyle/>
          <a:p>
            <a:r>
              <a:rPr lang="en-US" dirty="0"/>
              <a:t>SITE PLAN REVIEW PROCESS</a:t>
            </a:r>
          </a:p>
        </p:txBody>
      </p:sp>
      <p:sp>
        <p:nvSpPr>
          <p:cNvPr id="3" name="Content Placeholder 2">
            <a:extLst>
              <a:ext uri="{FF2B5EF4-FFF2-40B4-BE49-F238E27FC236}">
                <a16:creationId xmlns:a16="http://schemas.microsoft.com/office/drawing/2014/main" id="{E3DE6269-7BF1-8193-795F-AA6B1FBAEF0F}"/>
              </a:ext>
            </a:extLst>
          </p:cNvPr>
          <p:cNvSpPr>
            <a:spLocks noGrp="1"/>
          </p:cNvSpPr>
          <p:nvPr>
            <p:ph idx="1"/>
          </p:nvPr>
        </p:nvSpPr>
        <p:spPr/>
        <p:txBody>
          <a:bodyPr>
            <a:normAutofit/>
          </a:bodyPr>
          <a:lstStyle/>
          <a:p>
            <a:pPr>
              <a:lnSpc>
                <a:spcPct val="120000"/>
              </a:lnSpc>
            </a:pPr>
            <a:r>
              <a:rPr lang="en-US" sz="2000" dirty="0"/>
              <a:t>While many communities see the desirability of site plan review for larger projects or that generate significant impacts, they are concerned about imposing the burdens of site plan review on small scale or low impacts projects. </a:t>
            </a:r>
          </a:p>
          <a:p>
            <a:pPr>
              <a:lnSpc>
                <a:spcPct val="120000"/>
              </a:lnSpc>
            </a:pPr>
            <a:endParaRPr lang="en-US" sz="2000" dirty="0"/>
          </a:p>
          <a:p>
            <a:pPr>
              <a:lnSpc>
                <a:spcPct val="120000"/>
              </a:lnSpc>
            </a:pPr>
            <a:r>
              <a:rPr lang="en-US" sz="2000" dirty="0"/>
              <a:t>Some communities address this concern by creating a two-level review process. Small projects with limited impacts are processed through a simplified submission and review procedure, while larger projects that may raise significant issues are handled through a more detailed process (analogous to the distinction between minor and major subdivisions that many communities use in their subdivision review process).</a:t>
            </a:r>
          </a:p>
          <a:p>
            <a:pPr>
              <a:lnSpc>
                <a:spcPct val="120000"/>
              </a:lnSpc>
            </a:pPr>
            <a:endParaRPr lang="en-US" sz="2000" dirty="0"/>
          </a:p>
        </p:txBody>
      </p:sp>
      <p:sp>
        <p:nvSpPr>
          <p:cNvPr id="4" name="Slide Number Placeholder 3">
            <a:extLst>
              <a:ext uri="{FF2B5EF4-FFF2-40B4-BE49-F238E27FC236}">
                <a16:creationId xmlns:a16="http://schemas.microsoft.com/office/drawing/2014/main" id="{404440AB-8C08-2C3D-CFFA-096329B20E09}"/>
              </a:ext>
            </a:extLst>
          </p:cNvPr>
          <p:cNvSpPr>
            <a:spLocks noGrp="1"/>
          </p:cNvSpPr>
          <p:nvPr>
            <p:ph type="sldNum" sz="quarter" idx="10"/>
          </p:nvPr>
        </p:nvSpPr>
        <p:spPr/>
        <p:txBody>
          <a:bodyPr/>
          <a:lstStyle/>
          <a:p>
            <a:pPr>
              <a:defRPr/>
            </a:pPr>
            <a:fld id="{0AE63BF1-BDFE-4B8D-BE1B-F30A985E3D75}" type="slidenum">
              <a:rPr lang="en-US" altLang="en-US" smtClean="0"/>
              <a:pPr>
                <a:defRPr/>
              </a:pPr>
              <a:t>9</a:t>
            </a:fld>
            <a:endParaRPr lang="en-US" altLang="en-US"/>
          </a:p>
        </p:txBody>
      </p:sp>
    </p:spTree>
    <p:extLst>
      <p:ext uri="{BB962C8B-B14F-4D97-AF65-F5344CB8AC3E}">
        <p14:creationId xmlns:p14="http://schemas.microsoft.com/office/powerpoint/2010/main" val="3415812418"/>
      </p:ext>
    </p:extLst>
  </p:cSld>
  <p:clrMapOvr>
    <a:masterClrMapping/>
  </p:clrMapOvr>
</p:sld>
</file>

<file path=ppt/theme/theme1.xml><?xml version="1.0" encoding="utf-8"?>
<a:theme xmlns:a="http://schemas.openxmlformats.org/drawingml/2006/main" name="Office Theme">
  <a:themeElements>
    <a:clrScheme name="DWM">
      <a:dk1>
        <a:srgbClr val="262626"/>
      </a:dk1>
      <a:lt1>
        <a:srgbClr val="FFFFFF"/>
      </a:lt1>
      <a:dk2>
        <a:srgbClr val="75787B"/>
      </a:dk2>
      <a:lt2>
        <a:srgbClr val="F2F2F2"/>
      </a:lt2>
      <a:accent1>
        <a:srgbClr val="D22630"/>
      </a:accent1>
      <a:accent2>
        <a:srgbClr val="BFBFBF"/>
      </a:accent2>
      <a:accent3>
        <a:srgbClr val="FFFFFF"/>
      </a:accent3>
      <a:accent4>
        <a:srgbClr val="D22630"/>
      </a:accent4>
      <a:accent5>
        <a:srgbClr val="BFBFBF"/>
      </a:accent5>
      <a:accent6>
        <a:srgbClr val="75787B"/>
      </a:accent6>
      <a:hlink>
        <a:srgbClr val="D22630"/>
      </a:hlink>
      <a:folHlink>
        <a:srgbClr val="7030A0"/>
      </a:folHlink>
    </a:clrScheme>
    <a:fontScheme name="Univers 55 &amp; 45">
      <a:majorFont>
        <a:latin typeface="Univers 55"/>
        <a:ea typeface=""/>
        <a:cs typeface=""/>
      </a:majorFont>
      <a:minorFont>
        <a:latin typeface="Univers LT Std 45 Light"/>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1 6 " ? >  
 < p r o p e r t i e s   x m l n s = " h t t p : / / w w w . i m a n a g e . c o m / w o r k / x m l s c h e m a " >  
     < d o c u m e n t i d > D W C L I E N T ! 1 0 6 0 3 7 8 0 . 1 < / d o c u m e n t i d >  
     < s e n d e r i d > L B R < / s e n d e r i d >  
     < s e n d e r e m a i l > L R A C H I N @ D W M L A W . C O M < / s e n d e r e m a i l >  
     < l a s t m o d i f i e d > 2 0 2 4 - 0 5 - 0 3 T 1 7 : 0 8 : 2 2 . 0 0 0 0 0 0 0 - 0 4 : 0 0 < / l a s t m o d i f i e d >  
     < d a t a b a s e > D W C L I E N T < / d a t a b a s e >  
 < / p r o p e r t i e s > 
</file>

<file path=docProps/app.xml><?xml version="1.0" encoding="utf-8"?>
<Properties xmlns="http://schemas.openxmlformats.org/officeDocument/2006/extended-properties" xmlns:vt="http://schemas.openxmlformats.org/officeDocument/2006/docPropsVTypes">
  <TotalTime>1227</TotalTime>
  <Words>5242</Words>
  <Application>Microsoft Office PowerPoint</Application>
  <PresentationFormat>On-screen Show (4:3)</PresentationFormat>
  <Paragraphs>292</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Univers 55</vt:lpstr>
      <vt:lpstr>Univers LT Std 45 Light</vt:lpstr>
      <vt:lpstr>Office Theme</vt:lpstr>
      <vt:lpstr>PowerPoint Presentation</vt:lpstr>
      <vt:lpstr>WHAT IS SITE PLAN REVIEW?</vt:lpstr>
      <vt:lpstr> WHAT DOES SITE PLAN REVIEW ADDRESS?  </vt:lpstr>
      <vt:lpstr> WHAT DOES SITE PLAN REVIEW ADDRESS?  </vt:lpstr>
      <vt:lpstr> WHAT DOES SITE PLAN REVIEW ADDRESS?  </vt:lpstr>
      <vt:lpstr> WHAT DOES SITE PLAN REVIEW ADDRESS?  </vt:lpstr>
      <vt:lpstr> WHAT SITE PLAN REVIEW DOES NOT ADDRESS </vt:lpstr>
      <vt:lpstr>WHERE ARE SITE PLAN REGULATIONS FOUND?</vt:lpstr>
      <vt:lpstr>SITE PLAN REVIEW PROCESS</vt:lpstr>
      <vt:lpstr>SITE PLAN REVIEW PROCESS</vt:lpstr>
      <vt:lpstr>SITE PLAN REVIEW PROCESS</vt:lpstr>
      <vt:lpstr>HOW DOES THE REVIEW PROCESS WORK? The Preapplication Process</vt:lpstr>
      <vt:lpstr>HOW DOES THE REVIEW PROCESS WORK? The Preapplication Process</vt:lpstr>
      <vt:lpstr>HOW DOES THE REVIEW PROCESS WORK? Sketch Plan Phase</vt:lpstr>
      <vt:lpstr>HOW DOES THE REVIEW PROCESS WORK? Application Phase</vt:lpstr>
      <vt:lpstr>HOW DOES THE REVIEW PROCESS WORK? Application Phase</vt:lpstr>
      <vt:lpstr>HOW DOES THE REVIEW PROCESS WORK? Application Phase</vt:lpstr>
      <vt:lpstr>HOW DOES THE REVIEW PROCESS WORK? Application Phase</vt:lpstr>
      <vt:lpstr>HOW DOES THE REVIEW PROCESS WORK? Application Phase</vt:lpstr>
      <vt:lpstr>HOW DOES THE REVIEW PROCESS WORK? Application Phase</vt:lpstr>
      <vt:lpstr>HOW DOES THE REVIEW PROCESS WORK? Application Phase</vt:lpstr>
      <vt:lpstr>HOW DOES THE REVIEW PROCESS WORK? Application Phase</vt:lpstr>
      <vt:lpstr>HOW DOES THE REVIEW PROCESS WORK? Application Phase</vt:lpstr>
      <vt:lpstr>HOW DOES THE REVIEW PROCESS WORK? Post-Approval Phase </vt:lpstr>
      <vt:lpstr>HOW DOES THE REVIEW PROCESS WORK? Post-Approval Phase </vt:lpstr>
      <vt:lpstr>MISCELLANEOUS LEGAL ISSUES RELATING TO SITE PLAN REVIEW</vt:lpstr>
      <vt:lpstr>MISCELLANEOUS LEGAL ISSUES RELATING TO SITE PLAN REVIEW</vt:lpstr>
      <vt:lpstr>MISCELLANEOUS LEGAL ISSUES RELATING TO SITE PLAN REVIEW</vt:lpstr>
      <vt:lpstr>MISCELLANEOUS LEGAL ISSUES RELATING TO SITE PLAN REVIEW</vt:lpstr>
      <vt:lpstr>MISCELLANEOUS LEGAL ISSUES RELATING TO SITE PLAN REVIEW</vt:lpstr>
      <vt:lpstr>MISCELLANEOUS LEGAL ISSUES RELATING TO SITE PLAN REVIEW</vt:lpstr>
      <vt:lpstr>MISCELLANEOUS LEGAL ISSUES RELATING TO SITE PLAN REVIEW</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Nicki Ochsenbein</dc:creator>
  <cp:lastModifiedBy>Leah B. Rachin</cp:lastModifiedBy>
  <cp:revision>157</cp:revision>
  <cp:lastPrinted>2016-04-04T12:37:02Z</cp:lastPrinted>
  <dcterms:created xsi:type="dcterms:W3CDTF">2015-11-10T14:04:21Z</dcterms:created>
  <dcterms:modified xsi:type="dcterms:W3CDTF">2024-05-03T21:08:22Z</dcterms:modified>
</cp:coreProperties>
</file>